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4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2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20.xml" ContentType="application/vnd.openxmlformats-officedocument.presentationml.slide+xml"/>
  <Override PartName="/ppt/slides/slide28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43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notesSlides/notesSlide11.xml" ContentType="application/vnd.openxmlformats-officedocument.presentationml.notesSlide+xml"/>
  <Override PartName="/ppt/slideLayouts/slideLayout7.xml" ContentType="application/vnd.openxmlformats-officedocument.presentationml.slideLayout+xml"/>
  <Override PartName="/ppt/notesSlides/notesSlide28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32.xml" ContentType="application/vnd.openxmlformats-officedocument.presentationml.slide+xml"/>
  <Override PartName="/ppt/slides/slide8.xml" ContentType="application/vnd.openxmlformats-officedocument.presentationml.slide+xml"/>
  <Override PartName="/ppt/notesSlides/notesSlide37.xml" ContentType="application/vnd.openxmlformats-officedocument.presentationml.notesSlide+xml"/>
  <Override PartName="/ppt/notesSlides/notesSlide7.xml" ContentType="application/vnd.openxmlformats-officedocument.presentationml.notesSlide+xml"/>
  <Override PartName="/ppt/viewProps.xml" ContentType="application/vnd.openxmlformats-officedocument.presentationml.viewProps+xml"/>
  <Override PartName="/ppt/slides/slide17.xml" ContentType="application/vnd.openxmlformats-officedocument.presentationml.sl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4.xml" ContentType="application/vnd.openxmlformats-officedocument.presentationml.notesSlide+xml"/>
  <Override PartName="/ppt/slides/slide7.xml" ContentType="application/vnd.openxmlformats-officedocument.presentationml.slide+xml"/>
  <Override PartName="/ppt/slides/slide41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0.xml" ContentType="application/vnd.openxmlformats-officedocument.presentationml.notesSlide+xml"/>
  <Override PartName="/ppt/notesSlides/notesSlide20.xml" ContentType="application/vnd.openxmlformats-officedocument.presentationml.notesSlide+xml"/>
  <Override PartName="/ppt/slideLayouts/slideLayout4.xml" ContentType="application/vnd.openxmlformats-officedocument.presentationml.slideLayout+xml"/>
  <Override PartName="/ppt/notesSlides/notesSlide22.xml" ContentType="application/vnd.openxmlformats-officedocument.presentationml.notesSlide+xml"/>
  <Override PartName="/ppt/slides/slide3.xml" ContentType="application/vnd.openxmlformats-officedocument.presentationml.slide+xml"/>
  <Override PartName="/ppt/theme/theme1.xml" ContentType="application/vnd.openxmlformats-officedocument.theme+xml"/>
  <Override PartName="/ppt/notesSlides/notesSlide15.xml" ContentType="application/vnd.openxmlformats-officedocument.presentationml.notesSlide+xml"/>
  <Override PartName="/ppt/slides/slide1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slide25.xml" ContentType="application/vnd.openxmlformats-officedocument.presentationml.slide+xml"/>
  <Override PartName="/ppt/notesSlides/notesSlide42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1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22.xml" ContentType="application/vnd.openxmlformats-officedocument.presentationml.slide+xml"/>
  <Override PartName="/ppt/notesSlides/notesSlide30.xml" ContentType="application/vnd.openxmlformats-officedocument.presentationml.notesSlide+xml"/>
  <Override PartName="/ppt/slides/slide26.xml" ContentType="application/vnd.openxmlformats-officedocument.presentationml.slide+xml"/>
  <Override PartName="/ppt/theme/theme2.xml" ContentType="application/vnd.openxmlformats-officedocument.them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3.xml" ContentType="application/vnd.openxmlformats-officedocument.presentationml.slide+xml"/>
  <Override PartName="/ppt/slides/slide24.xml" ContentType="application/vnd.openxmlformats-officedocument.presentationml.slide+xml"/>
  <Override PartName="/ppt/slides/slide40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Slides/notesSlide33.xml" ContentType="application/vnd.openxmlformats-officedocument.presentationml.notesSlide+xml"/>
  <Override PartName="/ppt/notesSlides/notesSlide8.xml" ContentType="application/vnd.openxmlformats-officedocument.presentationml.notes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9.xml" ContentType="application/vnd.openxmlformats-officedocument.presentationml.slide+xml"/>
  <Override PartName="/ppt/presentation.xml" ContentType="application/vnd.openxmlformats-officedocument.presentationml.presentation.main+xml"/>
  <Override PartName="/ppt/slides/slide42.xml" ContentType="application/vnd.openxmlformats-officedocument.presentationml.slide+xml"/>
  <Override PartName="/ppt/slides/slide44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4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2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presProps.xml" ContentType="application/vnd.openxmlformats-officedocument.presentationml.presProps+xml"/>
  <Override PartName="/ppt/slides/slide21.xml" ContentType="application/vnd.openxmlformats-officedocument.presentationml.slide+xml"/>
  <Override PartName="/ppt/notesSlides/notesSlide27.xml" ContentType="application/vnd.openxmlformats-officedocument.presentationml.notesSlide+xml"/>
  <Override PartName="/ppt/notesSlides/notesSlide29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saveSubsetFonts="1">
  <p:sldMasterIdLst>
    <p:sldMasterId id="2147483648" r:id="rId1"/>
  </p:sldMasterIdLst>
  <p:notesMasterIdLst>
    <p:notesMasterId r:id="rId4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</p:sldIdLst>
  <p:sldSz cx="9144000" cy="6858000" type="screen4x3"/>
  <p:notesSz cx="6858000" cy="9144000"/>
  <p:defaultTextStyle>
    <a:defPPr>
      <a:defRPr lang="en-US"/>
    </a:defPPr>
    <a:lvl1pPr marL="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  <a:fill>
          <a:solidFill>
            <a:schemeClr val="accent4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 snapToObjects="1">
      <p:cViewPr varScale="1">
        <p:scale>
          <a:sx n="78" d="100"/>
          <a:sy n="78" d="100"/>
        </p:scale>
        <p:origin x="878" y="62"/>
      </p:cViewPr>
      <p:guideLst>
        <p:guide pos="2160" orient="horz"/>
        <p:guide pos="2880"/>
      </p:guideLst>
    </p:cSldViewPr>
  </p:slideViewPr>
  <p:gridSpacing cx="76200" cy="7620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notesMaster" Target="notesMasters/notesMaster1.xml"/><Relationship Id="rId49" Type="http://schemas.openxmlformats.org/officeDocument/2006/relationships/presProps" Target="presProps.xml" /><Relationship Id="rId50" Type="http://schemas.openxmlformats.org/officeDocument/2006/relationships/tableStyles" Target="tableStyles.xml" /><Relationship Id="rId51" Type="http://schemas.openxmlformats.org/officeDocument/2006/relationships/viewProps" Target="viewProps.xml" 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0265776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1511081430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267697706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251974211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1746125533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949327344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 ?>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 ?>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 ?>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 ?>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 ?>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 ?>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 ?>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 ?>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 ?>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 ?>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 ?>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 ?>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319884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1758660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6746559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8F7A967-971B-2614-695F-19AD0F790F85}" type="slidenum">
              <a:rPr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3097868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2899491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526344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01B87CF-8008-067B-55D0-36BE21A30912}" type="slidenum">
              <a:rPr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992260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9270127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533205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3E0FB8E-CFDC-520D-6E9A-16CA81A835B5}" type="slidenum">
              <a:rPr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961742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6805384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3371896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2556906-3868-D1A5-4572-5DC3E1077BF7}" type="slidenum">
              <a:rPr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11519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6584266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4146172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8AFF787-B90E-3145-524C-078412FD829F}" type="slidenum">
              <a:rPr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45686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1841734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7700657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DBB9B65-8D5A-7BEC-CC33-8D5D75858EBE}" type="slidenum">
              <a:rPr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023005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0766353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0596569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9CCC8AF-4EA6-EBF3-A910-D1E82220D706}" type="slidenum">
              <a:rPr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1450023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21533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0517906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9CCC8AF-4EA6-EBF3-A910-D1E82220D706}" type="slidenum">
              <a:rPr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711482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675692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4188380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5501A7C-A113-DEE6-7F79-51942976EC27}" type="slidenum">
              <a:rPr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381920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6993790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562390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AB7AA73-5646-E5D4-656E-6A36B0EA4622}" type="slidenum">
              <a:rPr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008776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2146089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9364323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B1F2D69-A66F-BC58-E5C3-CC5A9F4666C5}" type="slidenum">
              <a:rPr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705639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1781959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3136094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471553D-3A1E-FECC-44F2-080761305C1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600556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11319637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381413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B1F2D69-A66F-BC58-E5C3-CC5A9F4666C5}" type="slidenum">
              <a:rPr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46801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3789408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9807832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092368B-B38B-5845-8373-40E4B7615541}" type="slidenum">
              <a:rPr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294479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6712817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1291198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D821128-2DD0-2F0E-D7AA-ECF96DD7408F}" type="slidenum">
              <a:rPr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833806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1872603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97603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6D66CEF-42F5-C926-EE62-0924D8B7A444}" type="slidenum">
              <a:rPr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236636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0697515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5625061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36F8BAC-01A1-B3F4-C190-7DC3F676D65B}" type="slidenum">
              <a:rPr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886235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4935422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5716514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F95AF4F-0FBA-CF64-853C-8D5188D18557}" type="slidenum">
              <a:rPr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594902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7101236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3351264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8B0143B-AFF7-5651-93AE-EA800EF0B761}" type="slidenum">
              <a:rPr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610242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2252454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78811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89E1E7D-E555-CF2D-EAD0-C01F9A191D9C}" type="slidenum">
              <a:rPr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896562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2446479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785371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4986C80-8934-02A1-7E31-1C7DF006D673}" type="slidenum">
              <a:rPr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257005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229567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0386454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F5DE67A-688E-F26E-2669-109A6FADCB23}" type="slidenum">
              <a:rPr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670993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36352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7963102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EAD4E2E-B91A-0C41-843E-122AAD881D9C}" type="slidenum">
              <a:rPr/>
              <a:t>2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943731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8493846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5240708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C34922C-A776-6669-FD43-8A7EBC0DCE17}" type="slidenum">
              <a:rPr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611351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3289586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1878494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676713C-8691-7FA4-F839-2212DD13E2C9}" type="slidenum">
              <a:rPr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074298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7049299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9096034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F5A967E-DB5C-B5C1-BB81-06DE308D1FA4}" type="slidenum">
              <a:rPr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990033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4108151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8489199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54E63A0-7627-FD6E-F196-AA3541907FB5}" type="slidenum">
              <a:rPr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012577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0807452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7191120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5CFFE71-8CCA-60E7-5012-96BED07AD4AA}" type="slidenum">
              <a:rPr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869834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2708241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5434862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5CFCEBD-59F2-7830-A828-E0FD218E2E46}" type="slidenum">
              <a:rPr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289411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080830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1659458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8386BA1-BBB6-941E-A2B1-FDF062AE870E}" type="slidenum">
              <a:rPr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427602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6130633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08143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7521CA-794D-4FBF-BBB2-5C148735C2D0}" type="slidenum">
              <a:rPr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6511854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0268438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3839407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CA27D03-2C06-9D0C-96D7-BBCE87C49094}" type="slidenum">
              <a:rPr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575303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9051411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001404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A7F228C-797F-DFAB-E8FC-D004AB6DBE92}" type="slidenum">
              <a:rPr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5929872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4259253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650063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EAD4E2E-B91A-0C41-843E-122AAD881D9C}" type="slidenum">
              <a:rPr/>
              <a:t>3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79248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6256533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3766693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A7F228C-797F-DFAB-E8FC-D004AB6DBE92}" type="slidenum">
              <a:rPr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810070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9862923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6245257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911A134-3A6B-F21A-3585-5CC292E13234}" type="slidenum">
              <a:rPr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571453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1655381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125183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DBC9B55-8D5A-0767-9DFC-64043F217B0A}" type="slidenum">
              <a:rPr/>
              <a:t>42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476095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3522820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197419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70F8CF4-FE52-AA0D-3525-7A42BE477FC5}" type="slidenum">
              <a:rPr/>
              <a:t>43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167286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6674606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0768990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80933EE-738A-3F6E-C7B9-A0B16BBD3E27}" type="slidenum">
              <a:rPr/>
              <a:t>44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153713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8092205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1878525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4316108-62AE-E2AD-6BEC-8C26FE3FF533}" type="slidenum">
              <a:rPr/>
              <a:t>4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553232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042938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770366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D69D011-5B97-DB81-9B13-12D2686E7141}" type="slidenum">
              <a:rPr/>
              <a:t>5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2810109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350397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3219132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17AEEBF-D139-200B-2C6E-ADC05F1850D1}" type="slidenum">
              <a:rPr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178762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0675247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3143483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56E957E-6D1E-108C-55DC-9F9C8111B822}" type="slidenum">
              <a:rPr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2771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6685750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831357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72AB385-6076-A87D-569E-31DAFF21B900}" type="slidenum">
              <a:rPr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0975913" name="Title 1"/>
          <p:cNvSpPr>
            <a:spLocks noGrp="1"/>
          </p:cNvSpPr>
          <p:nvPr>
            <p:ph type="ctrTitle"/>
          </p:nvPr>
        </p:nvSpPr>
        <p:spPr bwMode="auto">
          <a:xfrm>
            <a:off x="685800" y="2130425"/>
            <a:ext cx="7772400" cy="1470025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423966841" name="Subtitle 2"/>
          <p:cNvSpPr>
            <a:spLocks noGrp="1"/>
          </p:cNvSpPr>
          <p:nvPr>
            <p:ph type="subTitle" idx="1"/>
          </p:nvPr>
        </p:nvSpPr>
        <p:spPr bwMode="auto">
          <a:xfrm>
            <a:off x="1371600" y="3886200"/>
            <a:ext cx="6400800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/>
          </a:p>
        </p:txBody>
      </p:sp>
      <p:sp>
        <p:nvSpPr>
          <p:cNvPr id="1432828252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1280574659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745051484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029874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73480824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726184852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20250101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55243610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8068723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6629400" y="274638"/>
            <a:ext cx="2057400" cy="5851525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2077480244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486567248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1375820738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44785009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62192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075912757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865581033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291500632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27047754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78446418" name="Title 1"/>
          <p:cNvSpPr>
            <a:spLocks noGrp="1"/>
          </p:cNvSpPr>
          <p:nvPr>
            <p:ph type="title"/>
          </p:nvPr>
        </p:nvSpPr>
        <p:spPr bwMode="auto"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78632364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98504227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1657149948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958181310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633190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559824957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336694841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381012952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787982341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10946025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747444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81963355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918565208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673880026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913842874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764633800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927251166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62993433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240694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022500091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608389491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64909761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3190764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245307722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84229746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3527328" name="Title 1"/>
          <p:cNvSpPr>
            <a:spLocks noGrp="1"/>
          </p:cNvSpPr>
          <p:nvPr>
            <p:ph type="title"/>
          </p:nvPr>
        </p:nvSpPr>
        <p:spPr bwMode="auto"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048668612" name="Content Placeholder 2"/>
          <p:cNvSpPr>
            <a:spLocks noGrp="1"/>
          </p:cNvSpPr>
          <p:nvPr>
            <p:ph idx="1"/>
          </p:nvPr>
        </p:nvSpPr>
        <p:spPr bwMode="auto"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682281881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902784802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1349008745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8641984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1649003" name="Title 1"/>
          <p:cNvSpPr>
            <a:spLocks noGrp="1"/>
          </p:cNvSpPr>
          <p:nvPr>
            <p:ph type="title"/>
          </p:nvPr>
        </p:nvSpPr>
        <p:spPr bwMode="auto"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2062655229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US"/>
          </a:p>
        </p:txBody>
      </p:sp>
      <p:sp>
        <p:nvSpPr>
          <p:cNvPr id="643172148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964160054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576301109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19594831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617822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61845629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90835726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BCAD085-E8A6-8845-BD4E-CB4CCA059FC4}" type="datetimeFigureOut">
              <a:rPr lang="en-US"/>
              <a:t>10/24/2025</a:t>
            </a:fld>
            <a:endParaRPr lang="en-US"/>
          </a:p>
        </p:txBody>
      </p:sp>
      <p:sp>
        <p:nvSpPr>
          <p:cNvPr id="447491537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90155564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1FF6DA9-008F-8B48-92A6-B652298478BF}" type="slidenum">
              <a:rPr lang="en-US"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>
        <a:spcBef>
          <a:spcPts val="0"/>
        </a:spcBef>
        <a:buFont typeface="Arial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>
        <a:spcBef>
          <a:spcPts val="0"/>
        </a:spcBef>
        <a:buFont typeface="Arial"/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image" Target="../media/image16.jp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8.jpg"/><Relationship Id="rId5" Type="http://schemas.openxmlformats.org/officeDocument/2006/relationships/image" Target="../media/image19.png"/><Relationship Id="rId6" Type="http://schemas.openxmlformats.org/officeDocument/2006/relationships/image" Target="../media/image20.jpg"/><Relationship Id="rId7" Type="http://schemas.openxmlformats.org/officeDocument/2006/relationships/image" Target="../media/image21.jpg"/><Relationship Id="rId8" Type="http://schemas.openxmlformats.org/officeDocument/2006/relationships/image" Target="../media/image22.jpg"/><Relationship Id="rId9" Type="http://schemas.openxmlformats.org/officeDocument/2006/relationships/image" Target="../media/image23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8.jpg"/><Relationship Id="rId5" Type="http://schemas.openxmlformats.org/officeDocument/2006/relationships/image" Target="../media/image19.png"/><Relationship Id="rId6" Type="http://schemas.openxmlformats.org/officeDocument/2006/relationships/image" Target="../media/image20.jpg"/><Relationship Id="rId7" Type="http://schemas.openxmlformats.org/officeDocument/2006/relationships/image" Target="../media/image21.jpg"/><Relationship Id="rId8" Type="http://schemas.openxmlformats.org/officeDocument/2006/relationships/image" Target="../media/image22.jpg"/><Relationship Id="rId9" Type="http://schemas.openxmlformats.org/officeDocument/2006/relationships/image" Target="../media/image23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30.jp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2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3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4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ata.europa.eu/doi/10.2875/2169577" TargetMode="External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6.jpg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www.tidymodels.org/learn/statistics/k-means/kmeans.gif" TargetMode="External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archive.ics.uci.edu/dataset/1/abalone" TargetMode="External"/><Relationship Id="rId4" Type="http://schemas.openxmlformats.org/officeDocument/2006/relationships/hyperlink" Target="https://archive.ics.uci.edu/dataset/848/secondary+mushroom+dataset" TargetMode="External"/><Relationship Id="rId5" Type="http://schemas.openxmlformats.org/officeDocument/2006/relationships/hyperlink" Target="https://archive.ics.uci.edu/dataset/46/hepatitis" TargetMode="External"/><Relationship Id="rId6" Type="http://schemas.openxmlformats.org/officeDocument/2006/relationships/hyperlink" Target="https://archive.ics.uci.edu/dataset/15/breast+cancer+wisconsin+original" TargetMode="External"/></Relationships>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ubc-mds.github.io/abalone_age_classification/Project_report_milestone2.html" TargetMode="External"/></Relationships>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ata.europa.eu/doi/10.2875/2169577" TargetMode="External"/></Relationships>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7.png"/><Relationship Id="rId4" Type="http://schemas.openxmlformats.org/officeDocument/2006/relationships/hyperlink" Target="https://canal.uned.es/video/5dd25b9f5578f275e407dd88" TargetMode="External"/><Relationship Id="rId5" Type="http://schemas.openxmlformats.org/officeDocument/2006/relationships/hyperlink" Target="https://bookdown.org/content/30d75162-d57a-42d1-b26f-77d5c56b20a6/" TargetMode="External"/><Relationship Id="rId6" Type="http://schemas.openxmlformats.org/officeDocument/2006/relationships/hyperlink" Target="https://proceedings.neurips.cc/paper_files/paper/2013/file/e3796ae838835da0b6f6ea37bcf8bcb7-Paper.pdf" TargetMode="External"/><Relationship Id="rId7" Type="http://schemas.openxmlformats.org/officeDocument/2006/relationships/hyperlink" Target="https://www.researchgate.net/publication/377565848_Predicting_the_age_of_Abalones" TargetMode="External"/><Relationship Id="rId8" Type="http://schemas.openxmlformats.org/officeDocument/2006/relationships/hyperlink" Target="https://bookdown.org/ssjackson300/Machine-Learning-Lecture-Notes/the-lasso.html" TargetMode="External"/><Relationship Id="rId9" Type="http://schemas.openxmlformats.org/officeDocument/2006/relationships/hyperlink" Target="https://r4ds.github.io/bookclub-tmwr/" TargetMode="External"/></Relationships>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doi.org/10.1007/s42979-021-00815-1" TargetMode="External"/><Relationship Id="rId4" Type="http://schemas.openxmlformats.org/officeDocument/2006/relationships/hyperlink" Target="https://doi.org/10.1007/s42979-021-00592-x" TargetMode="External"/><Relationship Id="rId5" Type="http://schemas.openxmlformats.org/officeDocument/2006/relationships/hyperlink" Target="https://commons.wikimedia.org/w/index.php?title=User:TseKiChun&amp;action=edit&amp;redlink=1" TargetMode="External"/><Relationship Id="rId6" Type="http://schemas.openxmlformats.org/officeDocument/2006/relationships/hyperlink" Target="https://creativecommons.org/licenses/by-sa/4.0/deed.en" TargetMode="Externa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221E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3468018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 sz="4400" b="1">
                <a:solidFill>
                  <a:schemeClr val="bg1"/>
                </a:solidFill>
                <a:latin typeface="Biome"/>
                <a:cs typeface="Biome"/>
              </a:rPr>
              <a:t>Machine</a:t>
            </a:r>
            <a:r>
              <a:rPr lang="de-DE" sz="4400" b="1">
                <a:solidFill>
                  <a:schemeClr val="bg1"/>
                </a:solidFill>
                <a:latin typeface="Biome"/>
                <a:cs typeface="Biome"/>
              </a:rPr>
              <a:t> Learning in R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588648961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 sz="2800" b="0">
                <a:solidFill>
                  <a:schemeClr val="bg1"/>
                </a:solidFill>
                <a:latin typeface="Biome"/>
                <a:cs typeface="Biome"/>
              </a:rPr>
              <a:t>Tolga Tabanli</a:t>
            </a:r>
            <a:endParaRPr lang="de-DE" sz="2800" b="0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defRPr/>
            </a:pPr>
            <a:r>
              <a:rPr lang="de-DE" sz="2800" b="0">
                <a:solidFill>
                  <a:schemeClr val="bg1"/>
                </a:solidFill>
                <a:latin typeface="Biome"/>
                <a:cs typeface="Biome"/>
              </a:rPr>
              <a:t>BMSL, 25.10.2025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pic>
        <p:nvPicPr>
          <p:cNvPr id="162986008" name="Grafik 2" descr="Ein Bild, das Text, Schrift, Grafiken, Grafikdesign enthält.&#10;&#10;KI-generierte Inhalte können fehlerhaft sein.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0" y="0"/>
            <a:ext cx="5388078" cy="1013541"/>
          </a:xfrm>
          <a:prstGeom prst="rect">
            <a:avLst/>
          </a:prstGeom>
        </p:spPr>
      </p:pic>
      <p:pic>
        <p:nvPicPr>
          <p:cNvPr id="1184271211" name="Grafik 6"/>
          <p:cNvPicPr>
            <a:picLocks noChangeAspect="1"/>
          </p:cNvPicPr>
          <p:nvPr/>
        </p:nvPicPr>
        <p:blipFill rotWithShape="1">
          <a:blip r:embed="rId4"/>
          <a:srcRect l="-1" t="0" r="54825" b="0"/>
          <a:stretch/>
        </p:blipFill>
        <p:spPr bwMode="auto">
          <a:xfrm>
            <a:off x="5904269" y="0"/>
            <a:ext cx="1519085" cy="1089907"/>
          </a:xfrm>
          <a:prstGeom prst="rect">
            <a:avLst/>
          </a:prstGeom>
        </p:spPr>
      </p:pic>
      <p:pic>
        <p:nvPicPr>
          <p:cNvPr id="1715379300" name="Grafik 7"/>
          <p:cNvPicPr>
            <a:picLocks noChangeAspect="1"/>
          </p:cNvPicPr>
          <p:nvPr/>
        </p:nvPicPr>
        <p:blipFill rotWithShape="1">
          <a:blip r:embed="rId5"/>
          <a:srcRect l="49330" t="0" r="0" b="0"/>
          <a:stretch/>
        </p:blipFill>
        <p:spPr bwMode="auto">
          <a:xfrm>
            <a:off x="7423354" y="-1372"/>
            <a:ext cx="1720645" cy="10912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3554279" name="Title 1"/>
          <p:cNvSpPr>
            <a:spLocks noGrp="1"/>
          </p:cNvSpPr>
          <p:nvPr>
            <p:ph type="title"/>
          </p:nvPr>
        </p:nvSpPr>
        <p:spPr bwMode="auto">
          <a:xfrm>
            <a:off x="236472" y="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i="1">
                <a:solidFill>
                  <a:schemeClr val="bg1"/>
                </a:solidFill>
                <a:latin typeface="Biome"/>
                <a:cs typeface="Biome"/>
              </a:rPr>
              <a:t>tidyverse</a:t>
            </a:r>
            <a:r>
              <a:rPr lang="de-DE" i="1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Refresher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14529902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47772"/>
            <a:ext cx="4040185" cy="52387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Data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manipulation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2016759003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457200" y="1695448"/>
            <a:ext cx="4040185" cy="443071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 fontScale="87500" lnSpcReduction="1000"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read_csv()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read_tsv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%&gt;% 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pipe output to next fxn</a:t>
            </a:r>
            <a:endParaRPr b="0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filter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rows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select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columns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arrange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rows based on col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group_by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a col‘s values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summarise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wrt. group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mutate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new/existing cols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pivot_longer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cols to rows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pivot_wider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rows to cols</a:t>
            </a:r>
            <a:endParaRPr/>
          </a:p>
          <a:p>
            <a:pPr>
              <a:buFont typeface="Wingdings"/>
              <a:buChar char="§"/>
              <a:defRPr/>
            </a:pPr>
            <a:endParaRPr lang="de-D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299879622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4645023" y="1247772"/>
            <a:ext cx="4041774" cy="52387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Visualization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1321113798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4645023" y="1695448"/>
            <a:ext cx="4041774" cy="4430711"/>
          </a:xfrm>
        </p:spPr>
        <p:txBody>
          <a:bodyPr>
            <a:normAutofit fontScale="87500" lnSpcReduction="1000"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ggplot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(data,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aes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())</a:t>
            </a:r>
            <a:endParaRPr/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aes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(x, y, color, fill...) value mapping</a:t>
            </a:r>
            <a:endParaRPr/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geom_point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geom_boxplot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geom_histogram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</a:t>
            </a:r>
            <a:endParaRPr/>
          </a:p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labs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(title, x, y) labels</a:t>
            </a:r>
            <a:endParaRPr/>
          </a:p>
          <a:p>
            <a:pPr>
              <a:defRPr/>
            </a:pPr>
            <a:endParaRPr lang="de-D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defRPr/>
            </a:pPr>
            <a:endParaRPr lang="de-D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defRPr/>
            </a:pP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1011853565" name="Textfeld 1774163586"/>
          <p:cNvSpPr txBox="1"/>
          <p:nvPr/>
        </p:nvSpPr>
        <p:spPr bwMode="auto">
          <a:xfrm>
            <a:off x="136270" y="5958574"/>
            <a:ext cx="8875635" cy="676724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Important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data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types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: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integer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double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character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factor</a:t>
            </a:r>
            <a:endParaRPr lang="de-DE" b="1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defRPr/>
            </a:pP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Important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data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structures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: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vector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list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data.frame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/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tibble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/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data.table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matrix</a:t>
            </a:r>
            <a:endParaRPr b="0"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97589105" name="Grafik 1105974712"/>
          <p:cNvPicPr>
            <a:picLocks noChangeAspect="1"/>
          </p:cNvPicPr>
          <p:nvPr/>
        </p:nvPicPr>
        <p:blipFill rotWithShape="1">
          <a:blip r:embed="rId3"/>
          <a:srcRect l="0" t="3373" r="0" b="0"/>
          <a:stretch/>
        </p:blipFill>
        <p:spPr bwMode="auto">
          <a:xfrm>
            <a:off x="1015750" y="115660"/>
            <a:ext cx="7598963" cy="6671485"/>
          </a:xfrm>
          <a:prstGeom prst="rect">
            <a:avLst/>
          </a:prstGeom>
        </p:spPr>
      </p:pic>
      <p:sp>
        <p:nvSpPr>
          <p:cNvPr id="114260549" name=" 1045742885"/>
          <p:cNvSpPr/>
          <p:nvPr/>
        </p:nvSpPr>
        <p:spPr bwMode="auto">
          <a:xfrm>
            <a:off x="18238" y="6109606"/>
            <a:ext cx="4798433" cy="73187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>
              <a:defRPr/>
            </a:pPr>
            <a:r>
              <a:rPr lang="en-US" sz="1400" b="0" i="0" u="none" strike="noStrike" cap="none" spc="0">
                <a:solidFill>
                  <a:schemeClr val="tx1"/>
                </a:solidFill>
                <a:latin typeface="Biome"/>
                <a:ea typeface="Calibri"/>
                <a:cs typeface="Biome"/>
              </a:rPr>
              <a:t>Jeffery T. Leek, Roger D. Peng ,What is the question?.Science347,1314-1315(2015).DOI:10.1126/science.aaa6146</a:t>
            </a:r>
            <a:endParaRPr sz="1400"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501217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17952" y="3589825"/>
            <a:ext cx="8541158" cy="1716084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compatLnSpc="0"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Purpose 		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Algorithms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 		Data Budget 		Workflow</a:t>
            </a:r>
            <a:endParaRPr b="1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930806295" name=" 304524113"/>
          <p:cNvSpPr/>
          <p:nvPr/>
        </p:nvSpPr>
        <p:spPr bwMode="auto">
          <a:xfrm>
            <a:off x="173381" y="2641077"/>
            <a:ext cx="9521226" cy="4937760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>
              <a:defRPr/>
            </a:pPr>
            <a:r>
              <a:rPr sz="2400" b="0" i="0" u="none">
                <a:solidFill>
                  <a:schemeClr val="bg1"/>
                </a:solidFill>
                <a:latin typeface="Biome"/>
                <a:ea typeface="Roboto"/>
                <a:cs typeface="Biome"/>
              </a:rPr>
              <a:t>The goal is not interpretability, but accurate information</a:t>
            </a:r>
            <a:r>
              <a:rPr lang="de-DE" sz="2400" b="0" i="0" u="none">
                <a:solidFill>
                  <a:schemeClr val="bg1"/>
                </a:solidFill>
                <a:latin typeface="Biome"/>
                <a:ea typeface="Roboto"/>
                <a:cs typeface="Biome"/>
              </a:rPr>
              <a:t>.</a:t>
            </a:r>
            <a:endParaRPr sz="2400" b="0" i="0" u="non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defRPr/>
            </a:pPr>
            <a:r>
              <a:rPr lang="de-DE" sz="2400" b="0" i="0" u="none">
                <a:solidFill>
                  <a:schemeClr val="bg1"/>
                </a:solidFill>
                <a:latin typeface="Biome"/>
                <a:ea typeface="Roboto"/>
                <a:cs typeface="Biome"/>
              </a:rPr>
              <a:t>- </a:t>
            </a:r>
            <a:r>
              <a:rPr lang="de-DE" sz="2400" b="0" i="0" u="none">
                <a:solidFill>
                  <a:schemeClr val="bg1"/>
                </a:solidFill>
                <a:latin typeface="Biome"/>
                <a:ea typeface="Roboto"/>
                <a:cs typeface="Biome"/>
              </a:rPr>
              <a:t>Bellman</a:t>
            </a:r>
            <a:r>
              <a:rPr lang="de-DE" sz="2400" b="0" i="0" u="none">
                <a:solidFill>
                  <a:schemeClr val="bg1"/>
                </a:solidFill>
                <a:latin typeface="Biome"/>
                <a:ea typeface="Roboto"/>
                <a:cs typeface="Biome"/>
              </a:rPr>
              <a:t>, 2001</a:t>
            </a:r>
            <a:endParaRPr sz="2400" b="0" i="0" u="none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391701125" name="Textfeld 1"/>
          <p:cNvSpPr txBox="1"/>
          <p:nvPr/>
        </p:nvSpPr>
        <p:spPr bwMode="auto">
          <a:xfrm>
            <a:off x="1937304" y="1552091"/>
            <a:ext cx="52693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de-DE" sz="4400">
                <a:solidFill>
                  <a:schemeClr val="bg1"/>
                </a:solidFill>
                <a:latin typeface="Biome"/>
                <a:cs typeface="Biome"/>
              </a:rPr>
              <a:t>Machine</a:t>
            </a:r>
            <a:r>
              <a:rPr lang="de-DE" sz="4400">
                <a:solidFill>
                  <a:schemeClr val="bg1"/>
                </a:solidFill>
                <a:latin typeface="Biome"/>
                <a:cs typeface="Biome"/>
              </a:rPr>
              <a:t> Learning</a:t>
            </a:r>
            <a:endParaRPr lang="en-US" sz="4400"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44082709" name="Grafik 490014721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778262" y="351699"/>
            <a:ext cx="7438226" cy="3644154"/>
          </a:xfrm>
          <a:prstGeom prst="rect">
            <a:avLst/>
          </a:prstGeom>
        </p:spPr>
      </p:pic>
      <p:pic>
        <p:nvPicPr>
          <p:cNvPr id="1811879520" name="Grafik 1679478527"/>
          <p:cNvPicPr>
            <a:picLocks noChangeAspect="1"/>
          </p:cNvPicPr>
          <p:nvPr/>
        </p:nvPicPr>
        <p:blipFill rotWithShape="1">
          <a:blip r:embed="rId4"/>
          <a:srcRect l="0" t="0" r="64281" b="14096"/>
          <a:stretch/>
        </p:blipFill>
        <p:spPr bwMode="auto">
          <a:xfrm flipH="0" flipV="0">
            <a:off x="5950657" y="4111713"/>
            <a:ext cx="2879238" cy="2468666"/>
          </a:xfrm>
          <a:prstGeom prst="rect">
            <a:avLst/>
          </a:prstGeom>
        </p:spPr>
      </p:pic>
      <p:pic>
        <p:nvPicPr>
          <p:cNvPr id="1405711243" name="Grafik 358846509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>
            <a:off x="464072" y="4084253"/>
            <a:ext cx="4217149" cy="26554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1749384104" name="Tabelle 1991169263"/>
          <p:cNvGraphicFramePr>
            <a:graphicFrameLocks xmlns:a="http://schemas.openxmlformats.org/drawingml/2006/main"/>
          </p:cNvGraphicFramePr>
          <p:nvPr/>
        </p:nvGraphicFramePr>
        <p:xfrm rot="0">
          <a:off x="483113" y="2236441"/>
          <a:ext cx="3086807" cy="1991430"/>
        </p:xfrm>
        <a:graphic>
          <a:graphicData uri="http://schemas.openxmlformats.org/drawingml/2006/table">
            <a:tbl>
              <a:tblPr firstRow="1" firstCol="0" lastRow="0" lastCol="0" bandRow="0" bandCol="0">
                <a:tableStyleId>{5C22544A-7EE6-4342-B048-85BDC9FD1C3A}</a:tableStyleId>
              </a:tblPr>
              <a:tblGrid>
                <a:gridCol w="771701"/>
                <a:gridCol w="572568"/>
                <a:gridCol w="480097"/>
                <a:gridCol w="1262441"/>
              </a:tblGrid>
              <a:tr h="398286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X1</a:t>
                      </a:r>
                      <a:endParaRPr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X2</a:t>
                      </a:r>
                      <a:endParaRPr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...</a:t>
                      </a:r>
                      <a:endParaRPr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Outcome</a:t>
                      </a:r>
                      <a:endParaRPr/>
                    </a:p>
                  </a:txBody>
                  <a:tcPr>
                    <a:solidFill>
                      <a:schemeClr val="tx1"/>
                    </a:solidFill>
                  </a:tcPr>
                </a:tc>
              </a:tr>
              <a:tr h="398286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0.24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0.3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12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15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98286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1.4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0.4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6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7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98286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1.55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4.0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3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9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98286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...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...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1800" b="0" i="0" u="none" strike="noStrike" cap="none" spc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...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1800" b="0" i="0" u="none" strike="noStrike" cap="none" spc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...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701902" name="Tabelle 425052229"/>
          <p:cNvGraphicFramePr>
            <a:graphicFrameLocks xmlns:a="http://schemas.openxmlformats.org/drawingml/2006/main"/>
          </p:cNvGraphicFramePr>
          <p:nvPr/>
        </p:nvGraphicFramePr>
        <p:xfrm rot="0">
          <a:off x="5473722" y="2205707"/>
          <a:ext cx="3086806" cy="1988150"/>
        </p:xfrm>
        <a:graphic>
          <a:graphicData uri="http://schemas.openxmlformats.org/drawingml/2006/table">
            <a:tbl>
              <a:tblPr firstRow="1" firstCol="0" lastRow="0" lastCol="0" bandRow="0" bandCol="0">
                <a:tableStyleId>{5C22544A-7EE6-4342-B048-85BDC9FD1C3A}</a:tableStyleId>
              </a:tblPr>
              <a:tblGrid>
                <a:gridCol w="960194"/>
                <a:gridCol w="672135"/>
                <a:gridCol w="576116"/>
                <a:gridCol w="878361"/>
              </a:tblGrid>
              <a:tr h="397630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X1</a:t>
                      </a:r>
                      <a:endParaRPr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X2</a:t>
                      </a:r>
                      <a:endParaRPr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X3</a:t>
                      </a:r>
                      <a:endParaRPr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...</a:t>
                      </a:r>
                      <a:endParaRPr/>
                    </a:p>
                  </a:txBody>
                  <a:tcPr>
                    <a:solidFill>
                      <a:schemeClr val="tx1"/>
                    </a:solidFill>
                  </a:tcPr>
                </a:tc>
              </a:tr>
              <a:tr h="397630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0.24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0.3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12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15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97630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1.4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0.4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6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7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97630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1.55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4.0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3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/>
                        <a:t>9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97630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1800" b="0" i="0" u="none" strike="noStrike" cap="none" spc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...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1800" b="0" i="0" u="none" strike="noStrike" cap="none" spc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...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1800" b="0" i="0" u="none" strike="noStrike" cap="none" spc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...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1800" b="0" i="0" u="none" strike="noStrike" cap="none" spc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...</a:t>
                      </a:r>
                      <a:endParaRPr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16856123" name="Textfeld 1730176616"/>
          <p:cNvSpPr txBox="1"/>
          <p:nvPr/>
        </p:nvSpPr>
        <p:spPr bwMode="auto">
          <a:xfrm>
            <a:off x="616962" y="1435852"/>
            <a:ext cx="3086807" cy="44941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200" b="1">
                <a:latin typeface="Biome"/>
                <a:cs typeface="Biome"/>
              </a:rPr>
              <a:t>Supervised</a:t>
            </a:r>
            <a:r>
              <a:rPr lang="de-DE" sz="2200" b="1">
                <a:latin typeface="Biome"/>
                <a:cs typeface="Biome"/>
              </a:rPr>
              <a:t> Learning</a:t>
            </a:r>
            <a:endParaRPr sz="2200" b="1">
              <a:latin typeface="Biome"/>
              <a:cs typeface="Biome"/>
            </a:endParaRPr>
          </a:p>
        </p:txBody>
      </p:sp>
      <p:sp>
        <p:nvSpPr>
          <p:cNvPr id="207449444" name="Textfeld 226412927"/>
          <p:cNvSpPr txBox="1"/>
          <p:nvPr/>
        </p:nvSpPr>
        <p:spPr bwMode="auto">
          <a:xfrm>
            <a:off x="5290242" y="1435852"/>
            <a:ext cx="3453766" cy="44941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200" b="1">
                <a:latin typeface="Biome"/>
                <a:cs typeface="Biome"/>
              </a:rPr>
              <a:t>Unsupervised</a:t>
            </a:r>
            <a:r>
              <a:rPr lang="de-DE" sz="2200" b="1">
                <a:latin typeface="Biome"/>
                <a:cs typeface="Biome"/>
              </a:rPr>
              <a:t> Learning</a:t>
            </a:r>
            <a:endParaRPr sz="2200" b="1">
              <a:latin typeface="Biome"/>
              <a:cs typeface="Biome"/>
            </a:endParaRPr>
          </a:p>
        </p:txBody>
      </p:sp>
      <p:sp>
        <p:nvSpPr>
          <p:cNvPr id="675015919" name="Geschweifte Klammer rechts 1895468918"/>
          <p:cNvSpPr/>
          <p:nvPr/>
        </p:nvSpPr>
        <p:spPr bwMode="auto">
          <a:xfrm rot="16199969">
            <a:off x="4124961" y="-1357068"/>
            <a:ext cx="426748" cy="4924245"/>
          </a:xfrm>
          <a:prstGeom prst="rightBrace">
            <a:avLst>
              <a:gd name="adj1" fmla="val 8333"/>
              <a:gd name="adj2" fmla="val 50000"/>
            </a:avLst>
          </a:prstGeom>
          <a:ln w="38100">
            <a:solidFill>
              <a:srgbClr val="31804A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567091375" name="Textfeld 1687707676"/>
          <p:cNvSpPr txBox="1"/>
          <p:nvPr/>
        </p:nvSpPr>
        <p:spPr bwMode="auto">
          <a:xfrm>
            <a:off x="2977525" y="216863"/>
            <a:ext cx="3188950" cy="51430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600">
                <a:latin typeface="Biome"/>
                <a:cs typeface="Biome"/>
              </a:rPr>
              <a:t>Machine</a:t>
            </a:r>
            <a:r>
              <a:rPr lang="de-DE" sz="2600">
                <a:latin typeface="Biome"/>
                <a:cs typeface="Biome"/>
              </a:rPr>
              <a:t> Learning</a:t>
            </a:r>
            <a:endParaRPr sz="2600">
              <a:latin typeface="Biome"/>
              <a:cs typeface="Biome"/>
            </a:endParaRPr>
          </a:p>
        </p:txBody>
      </p:sp>
      <p:sp>
        <p:nvSpPr>
          <p:cNvPr id="77231944" name="Textfeld 1267873389"/>
          <p:cNvSpPr txBox="1"/>
          <p:nvPr/>
        </p:nvSpPr>
        <p:spPr bwMode="auto">
          <a:xfrm>
            <a:off x="483113" y="4427881"/>
            <a:ext cx="3244428" cy="676724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lvl="0" algn="ctr" rtl="0">
              <a:defRPr/>
            </a:pPr>
            <a:r>
              <a:rPr lang="de-DE">
                <a:latin typeface="Biome"/>
                <a:cs typeface="Biome"/>
              </a:rPr>
              <a:t>Predict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the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 b="1">
                <a:latin typeface="Biome"/>
                <a:cs typeface="Biome"/>
              </a:rPr>
              <a:t>outcome</a:t>
            </a:r>
            <a:r>
              <a:rPr lang="de-DE" b="1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given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the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 b="1">
                <a:latin typeface="Biome"/>
                <a:cs typeface="Biome"/>
              </a:rPr>
              <a:t>predictors</a:t>
            </a:r>
            <a:endParaRPr lang="de-DE">
              <a:latin typeface="Biome"/>
              <a:cs typeface="Biome"/>
            </a:endParaRPr>
          </a:p>
        </p:txBody>
      </p:sp>
      <p:sp>
        <p:nvSpPr>
          <p:cNvPr id="102107754" name="Textfeld 1047822593"/>
          <p:cNvSpPr txBox="1"/>
          <p:nvPr/>
        </p:nvSpPr>
        <p:spPr bwMode="auto">
          <a:xfrm>
            <a:off x="5473722" y="4514294"/>
            <a:ext cx="3264948" cy="676724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lvl="0" algn="ctr" rtl="0">
              <a:defRPr/>
            </a:pPr>
            <a:r>
              <a:rPr lang="de-DE">
                <a:latin typeface="Biome"/>
                <a:cs typeface="Biome"/>
              </a:rPr>
              <a:t>Find </a:t>
            </a:r>
            <a:r>
              <a:rPr lang="de-DE" b="1">
                <a:latin typeface="Biome"/>
                <a:cs typeface="Biome"/>
              </a:rPr>
              <a:t>patterns</a:t>
            </a:r>
            <a:r>
              <a:rPr lang="de-DE" b="1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in </a:t>
            </a:r>
            <a:r>
              <a:rPr lang="de-DE">
                <a:latin typeface="Biome"/>
                <a:cs typeface="Biome"/>
              </a:rPr>
              <a:t>the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data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given</a:t>
            </a:r>
            <a:r>
              <a:rPr lang="de-DE">
                <a:latin typeface="Biome"/>
                <a:cs typeface="Biome"/>
              </a:rPr>
              <a:t> all </a:t>
            </a:r>
            <a:r>
              <a:rPr lang="de-DE">
                <a:latin typeface="Biome"/>
                <a:cs typeface="Biome"/>
              </a:rPr>
              <a:t>the</a:t>
            </a:r>
            <a:r>
              <a:rPr lang="de-DE">
                <a:latin typeface="Biome"/>
                <a:cs typeface="Biome"/>
              </a:rPr>
              <a:t> variables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noFill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8497515" name="Pfeil: nach rechts 159778940"/>
          <p:cNvSpPr/>
          <p:nvPr/>
        </p:nvSpPr>
        <p:spPr bwMode="auto">
          <a:xfrm>
            <a:off x="2977382" y="1109676"/>
            <a:ext cx="1093173" cy="25144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314059360" name="Grafik 2081187303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459762" y="614303"/>
            <a:ext cx="1442600" cy="1157131"/>
          </a:xfrm>
          <a:prstGeom prst="rect">
            <a:avLst/>
          </a:prstGeom>
        </p:spPr>
      </p:pic>
      <p:pic>
        <p:nvPicPr>
          <p:cNvPr id="1014549983" name="Grafik 433295183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6504979" y="5009415"/>
            <a:ext cx="1913146" cy="1434859"/>
          </a:xfrm>
          <a:prstGeom prst="rect">
            <a:avLst/>
          </a:prstGeom>
        </p:spPr>
      </p:pic>
      <p:pic>
        <p:nvPicPr>
          <p:cNvPr id="1566587628" name="Grafik 1587768696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>
            <a:off x="3880011" y="3444641"/>
            <a:ext cx="1146891" cy="1146891"/>
          </a:xfrm>
          <a:prstGeom prst="rect">
            <a:avLst/>
          </a:prstGeom>
        </p:spPr>
      </p:pic>
      <p:pic>
        <p:nvPicPr>
          <p:cNvPr id="174964324" name="Grafik 59272540"/>
          <p:cNvPicPr>
            <a:picLocks noChangeAspect="1"/>
          </p:cNvPicPr>
          <p:nvPr/>
        </p:nvPicPr>
        <p:blipFill rotWithShape="1">
          <a:blip r:embed="rId6"/>
          <a:srcRect l="0" t="0" r="0" b="7796"/>
          <a:stretch/>
        </p:blipFill>
        <p:spPr bwMode="auto">
          <a:xfrm>
            <a:off x="983715" y="5052373"/>
            <a:ext cx="1553089" cy="1391901"/>
          </a:xfrm>
          <a:prstGeom prst="rect">
            <a:avLst/>
          </a:prstGeom>
        </p:spPr>
      </p:pic>
      <p:sp>
        <p:nvSpPr>
          <p:cNvPr id="1872410700" name="Textfeld 2"/>
          <p:cNvSpPr txBox="1"/>
          <p:nvPr/>
        </p:nvSpPr>
        <p:spPr bwMode="auto">
          <a:xfrm>
            <a:off x="533193" y="189760"/>
            <a:ext cx="18757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Training </a:t>
            </a:r>
            <a:r>
              <a:rPr lang="de-DE" sz="2000">
                <a:latin typeface="Biome"/>
                <a:cs typeface="Biome"/>
              </a:rPr>
              <a:t>set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974627734" name="Pfeil: nach rechts 5"/>
          <p:cNvSpPr/>
          <p:nvPr/>
        </p:nvSpPr>
        <p:spPr bwMode="auto">
          <a:xfrm rot="8380490">
            <a:off x="5353783" y="2932132"/>
            <a:ext cx="585816" cy="25144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220811022" name="Grafik 6"/>
          <p:cNvPicPr>
            <a:picLocks noChangeAspect="1"/>
          </p:cNvPicPr>
          <p:nvPr/>
        </p:nvPicPr>
        <p:blipFill rotWithShape="1">
          <a:blip r:embed="rId7"/>
          <a:stretch/>
        </p:blipFill>
        <p:spPr bwMode="auto">
          <a:xfrm>
            <a:off x="6206078" y="1082316"/>
            <a:ext cx="1255474" cy="941605"/>
          </a:xfrm>
          <a:prstGeom prst="rect">
            <a:avLst/>
          </a:prstGeom>
        </p:spPr>
      </p:pic>
      <p:pic>
        <p:nvPicPr>
          <p:cNvPr id="1175733654" name="Grafik 7"/>
          <p:cNvPicPr>
            <a:picLocks noChangeAspect="1"/>
          </p:cNvPicPr>
          <p:nvPr/>
        </p:nvPicPr>
        <p:blipFill rotWithShape="1">
          <a:blip r:embed="rId8"/>
          <a:stretch/>
        </p:blipFill>
        <p:spPr bwMode="auto">
          <a:xfrm>
            <a:off x="5646692" y="1489691"/>
            <a:ext cx="1118772" cy="1118772"/>
          </a:xfrm>
          <a:prstGeom prst="rect">
            <a:avLst/>
          </a:prstGeom>
        </p:spPr>
      </p:pic>
      <p:pic>
        <p:nvPicPr>
          <p:cNvPr id="563519141" name="Grafik 8"/>
          <p:cNvPicPr>
            <a:picLocks noChangeAspect="1"/>
          </p:cNvPicPr>
          <p:nvPr/>
        </p:nvPicPr>
        <p:blipFill rotWithShape="1">
          <a:blip r:embed="rId9"/>
          <a:stretch/>
        </p:blipFill>
        <p:spPr bwMode="auto">
          <a:xfrm>
            <a:off x="5010118" y="503750"/>
            <a:ext cx="1570482" cy="1570482"/>
          </a:xfrm>
          <a:prstGeom prst="rect">
            <a:avLst/>
          </a:prstGeom>
        </p:spPr>
      </p:pic>
      <p:sp>
        <p:nvSpPr>
          <p:cNvPr id="2001771121" name="Textfeld 9"/>
          <p:cNvSpPr txBox="1"/>
          <p:nvPr/>
        </p:nvSpPr>
        <p:spPr bwMode="auto">
          <a:xfrm>
            <a:off x="5601477" y="212531"/>
            <a:ext cx="18070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Algorithms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1749610126" name="Textfeld 15"/>
          <p:cNvSpPr txBox="1"/>
          <p:nvPr/>
        </p:nvSpPr>
        <p:spPr bwMode="auto">
          <a:xfrm>
            <a:off x="4002230" y="2982060"/>
            <a:ext cx="13397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Model</a:t>
            </a:r>
            <a:endParaRPr/>
          </a:p>
        </p:txBody>
      </p:sp>
      <p:sp>
        <p:nvSpPr>
          <p:cNvPr id="1079189716" name="Textfeld 18"/>
          <p:cNvSpPr txBox="1"/>
          <p:nvPr/>
        </p:nvSpPr>
        <p:spPr bwMode="auto">
          <a:xfrm>
            <a:off x="390784" y="4540349"/>
            <a:ext cx="33597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Performance </a:t>
            </a:r>
            <a:r>
              <a:rPr lang="de-DE" sz="2000">
                <a:latin typeface="Biome"/>
                <a:cs typeface="Biome"/>
              </a:rPr>
              <a:t>Metric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1276304012" name="Textfeld 20"/>
          <p:cNvSpPr txBox="1"/>
          <p:nvPr/>
        </p:nvSpPr>
        <p:spPr bwMode="auto">
          <a:xfrm>
            <a:off x="6815241" y="4528363"/>
            <a:ext cx="1602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Test </a:t>
            </a:r>
            <a:r>
              <a:rPr lang="de-DE" sz="2000">
                <a:latin typeface="Biome"/>
                <a:cs typeface="Biome"/>
              </a:rPr>
              <a:t>set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1670340591" name="Pfeil: nach links 21"/>
          <p:cNvSpPr/>
          <p:nvPr/>
        </p:nvSpPr>
        <p:spPr bwMode="auto">
          <a:xfrm>
            <a:off x="3237224" y="5402129"/>
            <a:ext cx="2261420" cy="251448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noFill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6305578" name="Pfeil: nach rechts 159778940"/>
          <p:cNvSpPr/>
          <p:nvPr/>
        </p:nvSpPr>
        <p:spPr bwMode="auto">
          <a:xfrm>
            <a:off x="1990217" y="1405621"/>
            <a:ext cx="546587" cy="25144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563568600" name="Grafik 2081187303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227448" y="1018876"/>
            <a:ext cx="1442600" cy="1157131"/>
          </a:xfrm>
          <a:prstGeom prst="rect">
            <a:avLst/>
          </a:prstGeom>
        </p:spPr>
      </p:pic>
      <p:pic>
        <p:nvPicPr>
          <p:cNvPr id="450109363" name="Grafik 433295183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6504979" y="5009415"/>
            <a:ext cx="1913146" cy="1434859"/>
          </a:xfrm>
          <a:prstGeom prst="rect">
            <a:avLst/>
          </a:prstGeom>
        </p:spPr>
      </p:pic>
      <p:pic>
        <p:nvPicPr>
          <p:cNvPr id="897413168" name="Grafik 1587768696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>
            <a:off x="3848694" y="3978872"/>
            <a:ext cx="1146891" cy="1146891"/>
          </a:xfrm>
          <a:prstGeom prst="rect">
            <a:avLst/>
          </a:prstGeom>
        </p:spPr>
      </p:pic>
      <p:pic>
        <p:nvPicPr>
          <p:cNvPr id="857517205" name="Grafik 59272540"/>
          <p:cNvPicPr>
            <a:picLocks noChangeAspect="1"/>
          </p:cNvPicPr>
          <p:nvPr/>
        </p:nvPicPr>
        <p:blipFill rotWithShape="1">
          <a:blip r:embed="rId6"/>
          <a:srcRect l="0" t="0" r="0" b="7796"/>
          <a:stretch/>
        </p:blipFill>
        <p:spPr bwMode="auto">
          <a:xfrm>
            <a:off x="983715" y="5052373"/>
            <a:ext cx="1553089" cy="1391901"/>
          </a:xfrm>
          <a:prstGeom prst="rect">
            <a:avLst/>
          </a:prstGeom>
        </p:spPr>
      </p:pic>
      <p:sp>
        <p:nvSpPr>
          <p:cNvPr id="330629085" name="Textfeld 2"/>
          <p:cNvSpPr txBox="1"/>
          <p:nvPr/>
        </p:nvSpPr>
        <p:spPr bwMode="auto">
          <a:xfrm>
            <a:off x="45860" y="559092"/>
            <a:ext cx="18757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Training </a:t>
            </a:r>
            <a:r>
              <a:rPr lang="de-DE" sz="2000">
                <a:latin typeface="Biome"/>
                <a:cs typeface="Biome"/>
              </a:rPr>
              <a:t>set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679301338" name="Pfeil: nach rechts 5"/>
          <p:cNvSpPr/>
          <p:nvPr/>
        </p:nvSpPr>
        <p:spPr bwMode="auto">
          <a:xfrm rot="5400000">
            <a:off x="4279091" y="2871524"/>
            <a:ext cx="585816" cy="25144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849993009" name="Grafik 6"/>
          <p:cNvPicPr>
            <a:picLocks noChangeAspect="1"/>
          </p:cNvPicPr>
          <p:nvPr/>
        </p:nvPicPr>
        <p:blipFill rotWithShape="1">
          <a:blip r:embed="rId7"/>
          <a:stretch/>
        </p:blipFill>
        <p:spPr bwMode="auto">
          <a:xfrm>
            <a:off x="3818538" y="1289465"/>
            <a:ext cx="1255474" cy="941605"/>
          </a:xfrm>
          <a:prstGeom prst="rect">
            <a:avLst/>
          </a:prstGeom>
        </p:spPr>
      </p:pic>
      <p:pic>
        <p:nvPicPr>
          <p:cNvPr id="821562080" name="Grafik 7"/>
          <p:cNvPicPr>
            <a:picLocks noChangeAspect="1"/>
          </p:cNvPicPr>
          <p:nvPr/>
        </p:nvPicPr>
        <p:blipFill rotWithShape="1">
          <a:blip r:embed="rId8"/>
          <a:stretch/>
        </p:blipFill>
        <p:spPr bwMode="auto">
          <a:xfrm>
            <a:off x="3259152" y="1696840"/>
            <a:ext cx="1118772" cy="1118772"/>
          </a:xfrm>
          <a:prstGeom prst="rect">
            <a:avLst/>
          </a:prstGeom>
        </p:spPr>
      </p:pic>
      <p:pic>
        <p:nvPicPr>
          <p:cNvPr id="511387517" name="Grafik 8"/>
          <p:cNvPicPr>
            <a:picLocks noChangeAspect="1"/>
          </p:cNvPicPr>
          <p:nvPr/>
        </p:nvPicPr>
        <p:blipFill rotWithShape="1">
          <a:blip r:embed="rId9"/>
          <a:stretch/>
        </p:blipFill>
        <p:spPr bwMode="auto">
          <a:xfrm>
            <a:off x="2622577" y="710899"/>
            <a:ext cx="1570482" cy="1570482"/>
          </a:xfrm>
          <a:prstGeom prst="rect">
            <a:avLst/>
          </a:prstGeom>
        </p:spPr>
      </p:pic>
      <p:sp>
        <p:nvSpPr>
          <p:cNvPr id="1968641929" name="Textfeld 9"/>
          <p:cNvSpPr txBox="1"/>
          <p:nvPr/>
        </p:nvSpPr>
        <p:spPr bwMode="auto">
          <a:xfrm>
            <a:off x="3213937" y="419680"/>
            <a:ext cx="18070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Algorithms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1267224004" name="Textfeld 15"/>
          <p:cNvSpPr txBox="1"/>
          <p:nvPr/>
        </p:nvSpPr>
        <p:spPr bwMode="auto">
          <a:xfrm>
            <a:off x="3970913" y="3516291"/>
            <a:ext cx="13397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Model</a:t>
            </a:r>
            <a:endParaRPr/>
          </a:p>
        </p:txBody>
      </p:sp>
      <p:sp>
        <p:nvSpPr>
          <p:cNvPr id="856652446" name="Textfeld 18"/>
          <p:cNvSpPr txBox="1"/>
          <p:nvPr/>
        </p:nvSpPr>
        <p:spPr bwMode="auto">
          <a:xfrm>
            <a:off x="390784" y="4540349"/>
            <a:ext cx="33597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Performance </a:t>
            </a:r>
            <a:r>
              <a:rPr lang="de-DE" sz="2000">
                <a:latin typeface="Biome"/>
                <a:cs typeface="Biome"/>
              </a:rPr>
              <a:t>Metric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483992606" name="Textfeld 20"/>
          <p:cNvSpPr txBox="1"/>
          <p:nvPr/>
        </p:nvSpPr>
        <p:spPr bwMode="auto">
          <a:xfrm>
            <a:off x="6815241" y="4528363"/>
            <a:ext cx="1602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Test </a:t>
            </a:r>
            <a:r>
              <a:rPr lang="de-DE" sz="2000">
                <a:latin typeface="Biome"/>
                <a:cs typeface="Biome"/>
              </a:rPr>
              <a:t>set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1139077057" name="Pfeil: nach links 21"/>
          <p:cNvSpPr/>
          <p:nvPr/>
        </p:nvSpPr>
        <p:spPr bwMode="auto">
          <a:xfrm>
            <a:off x="3237224" y="5402129"/>
            <a:ext cx="2261420" cy="251448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87162636" name="Geschweifte Klammer links 10"/>
          <p:cNvSpPr/>
          <p:nvPr/>
        </p:nvSpPr>
        <p:spPr bwMode="auto">
          <a:xfrm>
            <a:off x="5381950" y="951190"/>
            <a:ext cx="251448" cy="1688755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 algn="ctr">
            <a:solidFill>
              <a:srgbClr val="31804A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82286266" name="Textfeld 14"/>
          <p:cNvSpPr txBox="1"/>
          <p:nvPr/>
        </p:nvSpPr>
        <p:spPr bwMode="auto">
          <a:xfrm>
            <a:off x="5910899" y="430283"/>
            <a:ext cx="2507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Hyperparameters</a:t>
            </a:r>
            <a:endParaRPr/>
          </a:p>
        </p:txBody>
      </p:sp>
      <p:sp>
        <p:nvSpPr>
          <p:cNvPr id="130407728" name="Textfeld 17"/>
          <p:cNvSpPr txBox="1"/>
          <p:nvPr/>
        </p:nvSpPr>
        <p:spPr bwMode="auto">
          <a:xfrm>
            <a:off x="5694500" y="918405"/>
            <a:ext cx="34036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/>
              <a:buChar char="q"/>
              <a:defRPr/>
            </a:pPr>
            <a:r>
              <a:rPr lang="en-US">
                <a:solidFill>
                  <a:schemeClr val="tx1"/>
                </a:solidFill>
                <a:latin typeface="Biome"/>
                <a:cs typeface="Biome"/>
              </a:rPr>
              <a:t>Repetition frequency, duration</a:t>
            </a:r>
            <a:endParaRPr/>
          </a:p>
          <a:p>
            <a:pPr marL="285750" indent="-285750">
              <a:buFont typeface="Wingdings"/>
              <a:buChar char="q"/>
              <a:defRPr/>
            </a:pPr>
            <a:r>
              <a:rPr lang="en-US">
                <a:solidFill>
                  <a:schemeClr val="tx1"/>
                </a:solidFill>
                <a:latin typeface="Biome"/>
                <a:cs typeface="Biome"/>
              </a:rPr>
              <a:t>language</a:t>
            </a:r>
            <a:endParaRPr/>
          </a:p>
          <a:p>
            <a:pPr marL="285750" indent="-285750">
              <a:buFont typeface="Wingdings"/>
              <a:buChar char="q"/>
              <a:defRPr/>
            </a:pPr>
            <a:r>
              <a:rPr lang="en-US">
                <a:solidFill>
                  <a:schemeClr val="tx1"/>
                </a:solidFill>
                <a:latin typeface="Biome"/>
                <a:cs typeface="Biome"/>
              </a:rPr>
              <a:t>Time of day</a:t>
            </a:r>
            <a:endParaRPr/>
          </a:p>
          <a:p>
            <a:pPr marL="285750" indent="-285750">
              <a:buFont typeface="Wingdings"/>
              <a:buChar char="q"/>
              <a:defRPr/>
            </a:pPr>
            <a:r>
              <a:rPr lang="en-US">
                <a:solidFill>
                  <a:schemeClr val="tx1"/>
                </a:solidFill>
                <a:latin typeface="Biome"/>
                <a:cs typeface="Biome"/>
              </a:rPr>
              <a:t>Place</a:t>
            </a:r>
            <a:endParaRPr/>
          </a:p>
          <a:p>
            <a:pPr marL="285750" indent="-285750">
              <a:buFont typeface="Wingdings"/>
              <a:buChar char="q"/>
              <a:defRPr/>
            </a:pPr>
            <a:r>
              <a:rPr lang="en-US">
                <a:solidFill>
                  <a:schemeClr val="tx1"/>
                </a:solidFill>
                <a:latin typeface="Biome"/>
                <a:cs typeface="Biome"/>
              </a:rPr>
              <a:t>...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noFill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033306899" name="Grafik 1010935915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6000133" y="5011034"/>
            <a:ext cx="2186476" cy="1685019"/>
          </a:xfrm>
          <a:prstGeom prst="rect">
            <a:avLst/>
          </a:prstGeom>
        </p:spPr>
      </p:pic>
      <p:sp>
        <p:nvSpPr>
          <p:cNvPr id="1360918381" name="Pfeil: nach unten 1114294806"/>
          <p:cNvSpPr/>
          <p:nvPr/>
        </p:nvSpPr>
        <p:spPr bwMode="auto">
          <a:xfrm>
            <a:off x="4044729" y="6975395"/>
            <a:ext cx="175460" cy="2021226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43883154" name="Geschweifte Klammer links 1105949231"/>
          <p:cNvSpPr/>
          <p:nvPr/>
        </p:nvSpPr>
        <p:spPr bwMode="auto">
          <a:xfrm>
            <a:off x="6000133" y="618457"/>
            <a:ext cx="334299" cy="2554474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 algn="ctr">
            <a:solidFill>
              <a:srgbClr val="31804A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12253383" name="Textfeld 1256037265"/>
          <p:cNvSpPr txBox="1"/>
          <p:nvPr/>
        </p:nvSpPr>
        <p:spPr bwMode="auto">
          <a:xfrm>
            <a:off x="3122569" y="8656938"/>
            <a:ext cx="731693" cy="319247"/>
          </a:xfrm>
          <a:prstGeom prst="rect">
            <a:avLst/>
          </a:prstGeom>
          <a:solidFill>
            <a:schemeClr val="tx2">
              <a:lumMod val="20000"/>
              <a:lumOff val="80000"/>
              <a:alpha val="99999"/>
            </a:schemeClr>
          </a:solidFill>
        </p:spPr>
        <p:txBody>
          <a:bodyPr vertOverflow="overflow" horzOverflow="overflow" vert="horz" wrap="square" lIns="36000" tIns="36000" rIns="36000" bIns="36000" numCol="1" spcCol="0" rtlCol="0" fromWordArt="0" anchor="t" anchorCtr="0" forceAA="0" compatLnSpc="0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/>
              <a:t>Model</a:t>
            </a:r>
            <a:endParaRPr/>
          </a:p>
        </p:txBody>
      </p:sp>
      <p:pic>
        <p:nvPicPr>
          <p:cNvPr id="2137659691" name="Grafik 1083563064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210155" y="716159"/>
            <a:ext cx="2315156" cy="1191156"/>
          </a:xfrm>
          <a:prstGeom prst="rect">
            <a:avLst/>
          </a:prstGeom>
        </p:spPr>
      </p:pic>
      <p:pic>
        <p:nvPicPr>
          <p:cNvPr id="937984459" name="Grafik 208590572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>
            <a:off x="3949897" y="3748091"/>
            <a:ext cx="1088951" cy="1088951"/>
          </a:xfrm>
          <a:prstGeom prst="rect">
            <a:avLst/>
          </a:prstGeom>
          <a:ln w="19049">
            <a:solidFill>
              <a:schemeClr val="tx1"/>
            </a:solidFill>
            <a:prstDash val="solid"/>
          </a:ln>
        </p:spPr>
      </p:pic>
      <p:sp>
        <p:nvSpPr>
          <p:cNvPr id="1203139897" name="Trapezoid 611697378"/>
          <p:cNvSpPr/>
          <p:nvPr/>
        </p:nvSpPr>
        <p:spPr bwMode="auto">
          <a:xfrm rot="5399976">
            <a:off x="88365" y="8650693"/>
            <a:ext cx="3577808" cy="467590"/>
          </a:xfrm>
          <a:prstGeom prst="trapezoid">
            <a:avLst>
              <a:gd name="adj" fmla="val 25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16200000" scaled="1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0"/>
          <a:lstStyle/>
          <a:p>
            <a:pPr algn="ctr">
              <a:defRPr/>
            </a:pPr>
            <a:r>
              <a:rPr lang="de-DE" sz="2200">
                <a:solidFill>
                  <a:schemeClr val="tx1"/>
                </a:solidFill>
              </a:rPr>
              <a:t>Preprocessing</a:t>
            </a:r>
            <a:endParaRPr sz="2200">
              <a:solidFill>
                <a:schemeClr val="tx1"/>
              </a:solidFill>
            </a:endParaRPr>
          </a:p>
        </p:txBody>
      </p:sp>
      <p:pic>
        <p:nvPicPr>
          <p:cNvPr id="1886993845" name="Grafik 1004193546"/>
          <p:cNvPicPr>
            <a:picLocks noChangeAspect="1"/>
          </p:cNvPicPr>
          <p:nvPr/>
        </p:nvPicPr>
        <p:blipFill rotWithShape="1">
          <a:blip r:embed="rId6"/>
          <a:stretch/>
        </p:blipFill>
        <p:spPr bwMode="auto">
          <a:xfrm>
            <a:off x="105446" y="5425270"/>
            <a:ext cx="4196778" cy="631421"/>
          </a:xfrm>
          <a:prstGeom prst="rect">
            <a:avLst/>
          </a:prstGeom>
        </p:spPr>
      </p:pic>
      <p:sp>
        <p:nvSpPr>
          <p:cNvPr id="1619558144" name="Geschweifte Klammer links 366219767"/>
          <p:cNvSpPr/>
          <p:nvPr/>
        </p:nvSpPr>
        <p:spPr bwMode="auto">
          <a:xfrm>
            <a:off x="2053821" y="6975395"/>
            <a:ext cx="303067" cy="1060079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 algn="ctr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5293847" name="Rechteck 669563516"/>
          <p:cNvSpPr/>
          <p:nvPr/>
        </p:nvSpPr>
        <p:spPr bwMode="auto">
          <a:xfrm>
            <a:off x="2356889" y="7036686"/>
            <a:ext cx="1618834" cy="98676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283878" indent="-283878">
              <a:buFont typeface="Arial"/>
              <a:buChar char="–"/>
              <a:defRPr/>
            </a:pPr>
            <a:r>
              <a:rPr lang="de-DE" sz="1400">
                <a:solidFill>
                  <a:schemeClr val="tx1"/>
                </a:solidFill>
              </a:rPr>
              <a:t>Explained variance in PCA</a:t>
            </a:r>
            <a:endParaRPr/>
          </a:p>
          <a:p>
            <a:pPr marL="283878" indent="-283878">
              <a:buFont typeface="Arial"/>
              <a:buChar char="–"/>
              <a:defRPr/>
            </a:pPr>
            <a:r>
              <a:rPr lang="de-DE" sz="1400">
                <a:solidFill>
                  <a:schemeClr val="tx1"/>
                </a:solidFill>
              </a:rPr>
              <a:t>Imputation</a:t>
            </a:r>
            <a:endParaRPr/>
          </a:p>
          <a:p>
            <a:pPr marL="283878" indent="-283878">
              <a:buFont typeface="Arial"/>
              <a:buChar char="–"/>
              <a:defRPr/>
            </a:pPr>
            <a:r>
              <a:rPr lang="de-DE" sz="1400">
                <a:solidFill>
                  <a:schemeClr val="tx1"/>
                </a:solidFill>
              </a:rPr>
              <a:t>...</a:t>
            </a:r>
            <a:endParaRPr sz="1400">
              <a:solidFill>
                <a:schemeClr val="tx1"/>
              </a:solidFill>
            </a:endParaRPr>
          </a:p>
        </p:txBody>
      </p:sp>
      <p:pic>
        <p:nvPicPr>
          <p:cNvPr id="625797114" name="Grafik 911109347"/>
          <p:cNvPicPr>
            <a:picLocks noChangeAspect="1"/>
          </p:cNvPicPr>
          <p:nvPr/>
        </p:nvPicPr>
        <p:blipFill rotWithShape="1">
          <a:blip r:embed="rId7"/>
          <a:stretch/>
        </p:blipFill>
        <p:spPr bwMode="auto">
          <a:xfrm>
            <a:off x="4889543" y="534949"/>
            <a:ext cx="1060227" cy="1151791"/>
          </a:xfrm>
          <a:prstGeom prst="rect">
            <a:avLst/>
          </a:prstGeom>
        </p:spPr>
      </p:pic>
      <p:pic>
        <p:nvPicPr>
          <p:cNvPr id="399188981" name="Grafik 1918962111"/>
          <p:cNvPicPr>
            <a:picLocks noChangeAspect="1"/>
          </p:cNvPicPr>
          <p:nvPr/>
        </p:nvPicPr>
        <p:blipFill rotWithShape="1">
          <a:blip r:embed="rId8"/>
          <a:srcRect l="0" t="0" r="7492" b="0"/>
          <a:stretch/>
        </p:blipFill>
        <p:spPr bwMode="auto">
          <a:xfrm>
            <a:off x="3537912" y="1582049"/>
            <a:ext cx="1364553" cy="983385"/>
          </a:xfrm>
          <a:prstGeom prst="rect">
            <a:avLst/>
          </a:prstGeom>
        </p:spPr>
      </p:pic>
      <p:pic>
        <p:nvPicPr>
          <p:cNvPr id="1059453687" name="Grafik 1141245574"/>
          <p:cNvPicPr>
            <a:picLocks noChangeAspect="1"/>
          </p:cNvPicPr>
          <p:nvPr/>
        </p:nvPicPr>
        <p:blipFill rotWithShape="1">
          <a:blip r:embed="rId9"/>
          <a:stretch/>
        </p:blipFill>
        <p:spPr bwMode="auto">
          <a:xfrm>
            <a:off x="3378844" y="603202"/>
            <a:ext cx="1350437" cy="898654"/>
          </a:xfrm>
          <a:prstGeom prst="rect">
            <a:avLst/>
          </a:prstGeom>
        </p:spPr>
      </p:pic>
      <p:sp>
        <p:nvSpPr>
          <p:cNvPr id="1105830579" name="Textfeld 2"/>
          <p:cNvSpPr txBox="1"/>
          <p:nvPr/>
        </p:nvSpPr>
        <p:spPr bwMode="auto">
          <a:xfrm>
            <a:off x="547389" y="2280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Training </a:t>
            </a:r>
            <a:r>
              <a:rPr lang="de-DE" sz="2000">
                <a:latin typeface="Biome"/>
                <a:cs typeface="Biome"/>
              </a:rPr>
              <a:t>set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1997860026" name="Pfeil: nach rechts 3"/>
          <p:cNvSpPr/>
          <p:nvPr/>
        </p:nvSpPr>
        <p:spPr bwMode="auto">
          <a:xfrm>
            <a:off x="2780313" y="1213110"/>
            <a:ext cx="546587" cy="25144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22406638" name="Textfeld 5"/>
          <p:cNvSpPr txBox="1"/>
          <p:nvPr/>
        </p:nvSpPr>
        <p:spPr bwMode="auto">
          <a:xfrm>
            <a:off x="4017202" y="11748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Algorithms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1428051238" name="Textfeld 7"/>
          <p:cNvSpPr txBox="1"/>
          <p:nvPr/>
        </p:nvSpPr>
        <p:spPr bwMode="auto">
          <a:xfrm>
            <a:off x="6662740" y="1359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Hyperparameters</a:t>
            </a:r>
            <a:endParaRPr/>
          </a:p>
        </p:txBody>
      </p:sp>
      <p:sp>
        <p:nvSpPr>
          <p:cNvPr id="648094556" name="Textfeld 9"/>
          <p:cNvSpPr txBox="1"/>
          <p:nvPr/>
        </p:nvSpPr>
        <p:spPr bwMode="auto">
          <a:xfrm>
            <a:off x="6334433" y="593197"/>
            <a:ext cx="250002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3879" indent="-283879">
              <a:buFont typeface="Arial"/>
              <a:buChar char="–"/>
              <a:defRPr/>
            </a:pPr>
            <a:r>
              <a:rPr lang="en-US" sz="2000">
                <a:solidFill>
                  <a:schemeClr val="tx1"/>
                </a:solidFill>
                <a:latin typeface="Biome"/>
                <a:cs typeface="Biome"/>
              </a:rPr>
              <a:t>Number of trees in random forest</a:t>
            </a:r>
            <a:endParaRPr/>
          </a:p>
          <a:p>
            <a:pPr marL="283879" indent="-283879">
              <a:buFont typeface="Arial"/>
              <a:buChar char="–"/>
              <a:defRPr/>
            </a:pPr>
            <a:r>
              <a:rPr lang="en-US" sz="2000">
                <a:solidFill>
                  <a:schemeClr val="tx1"/>
                </a:solidFill>
                <a:latin typeface="Biome"/>
                <a:cs typeface="Biome"/>
              </a:rPr>
              <a:t>Penalty in regression</a:t>
            </a:r>
            <a:endParaRPr lang="en-US">
              <a:solidFill>
                <a:schemeClr val="tx1"/>
              </a:solidFill>
              <a:latin typeface="Biome"/>
              <a:cs typeface="Biome"/>
            </a:endParaRPr>
          </a:p>
          <a:p>
            <a:pPr marL="283879" indent="-283879">
              <a:buFont typeface="Arial"/>
              <a:buChar char="–"/>
              <a:defRPr/>
            </a:pPr>
            <a:r>
              <a:rPr lang="en-US" sz="2000">
                <a:solidFill>
                  <a:schemeClr val="tx1"/>
                </a:solidFill>
                <a:latin typeface="Biome"/>
                <a:cs typeface="Biome"/>
              </a:rPr>
              <a:t>Explained variance in PCA</a:t>
            </a:r>
            <a:endParaRPr/>
          </a:p>
          <a:p>
            <a:pPr marL="283879" indent="-283879">
              <a:buFont typeface="Arial"/>
              <a:buChar char="–"/>
              <a:defRPr/>
            </a:pPr>
            <a:r>
              <a:rPr lang="en-US" sz="2000">
                <a:solidFill>
                  <a:schemeClr val="tx1"/>
                </a:solidFill>
                <a:latin typeface="Biome"/>
                <a:cs typeface="Biome"/>
              </a:rPr>
              <a:t>...</a:t>
            </a:r>
            <a:endParaRPr/>
          </a:p>
        </p:txBody>
      </p:sp>
      <p:sp>
        <p:nvSpPr>
          <p:cNvPr id="128208804" name="Pfeil: nach rechts 10"/>
          <p:cNvSpPr/>
          <p:nvPr/>
        </p:nvSpPr>
        <p:spPr bwMode="auto">
          <a:xfrm rot="5400000">
            <a:off x="4154654" y="2827172"/>
            <a:ext cx="546587" cy="25144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22170448" name="Textfeld 12"/>
          <p:cNvSpPr txBox="1"/>
          <p:nvPr/>
        </p:nvSpPr>
        <p:spPr bwMode="auto">
          <a:xfrm>
            <a:off x="4096651" y="3318955"/>
            <a:ext cx="5619134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/>
              <a:t>Model</a:t>
            </a:r>
            <a:endParaRPr/>
          </a:p>
        </p:txBody>
      </p:sp>
      <p:sp>
        <p:nvSpPr>
          <p:cNvPr id="730162506" name="Textfeld 14"/>
          <p:cNvSpPr txBox="1"/>
          <p:nvPr/>
        </p:nvSpPr>
        <p:spPr bwMode="auto">
          <a:xfrm>
            <a:off x="6024892" y="4593428"/>
            <a:ext cx="5619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Performance </a:t>
            </a:r>
            <a:r>
              <a:rPr lang="de-DE" sz="2000">
                <a:latin typeface="Biome"/>
                <a:cs typeface="Biome"/>
              </a:rPr>
              <a:t>Metric</a:t>
            </a:r>
            <a:endParaRPr lang="de-DE" sz="2000">
              <a:latin typeface="Biome"/>
              <a:cs typeface="Biome"/>
            </a:endParaRPr>
          </a:p>
        </p:txBody>
      </p:sp>
      <p:sp>
        <p:nvSpPr>
          <p:cNvPr id="1559156530" name="Textfeld 16"/>
          <p:cNvSpPr txBox="1"/>
          <p:nvPr/>
        </p:nvSpPr>
        <p:spPr bwMode="auto">
          <a:xfrm>
            <a:off x="1143714" y="4593428"/>
            <a:ext cx="5820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de-DE" sz="2000">
                <a:latin typeface="Biome"/>
                <a:cs typeface="Biome"/>
              </a:rPr>
              <a:t>Test Set</a:t>
            </a:r>
            <a:endParaRPr/>
          </a:p>
        </p:txBody>
      </p:sp>
      <p:sp>
        <p:nvSpPr>
          <p:cNvPr id="1648505597" name="Pfeil: nach rechts 17"/>
          <p:cNvSpPr/>
          <p:nvPr/>
        </p:nvSpPr>
        <p:spPr bwMode="auto">
          <a:xfrm>
            <a:off x="4708976" y="5562857"/>
            <a:ext cx="820825" cy="25144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001113942" name="Grafik 1537836490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57149" y="1744062"/>
            <a:ext cx="9029699" cy="3628285"/>
          </a:xfrm>
          <a:prstGeom prst="rect">
            <a:avLst/>
          </a:prstGeom>
        </p:spPr>
      </p:pic>
      <p:sp>
        <p:nvSpPr>
          <p:cNvPr id="339526964" name="Textfeld 1809186220"/>
          <p:cNvSpPr txBox="1"/>
          <p:nvPr/>
        </p:nvSpPr>
        <p:spPr bwMode="auto">
          <a:xfrm>
            <a:off x="2754707" y="272077"/>
            <a:ext cx="3634585" cy="611706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3200" b="1">
                <a:latin typeface="Biome"/>
                <a:cs typeface="Biome"/>
              </a:rPr>
              <a:t>Cross-Validation</a:t>
            </a:r>
            <a:endParaRPr sz="3200" b="1"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080135" name="Title 1"/>
          <p:cNvSpPr>
            <a:spLocks noGrp="1"/>
          </p:cNvSpPr>
          <p:nvPr>
            <p:ph type="title"/>
          </p:nvPr>
        </p:nvSpPr>
        <p:spPr bwMode="auto">
          <a:xfrm>
            <a:off x="457199" y="274637"/>
            <a:ext cx="4114800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/>
          </a:bodyPr>
          <a:lstStyle/>
          <a:p>
            <a:pPr algn="l">
              <a:defRPr/>
            </a:pP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General 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steps</a:t>
            </a:r>
            <a:endParaRPr sz="36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1822325880" name="Content Placeholder 2"/>
          <p:cNvSpPr>
            <a:spLocks noGrp="1"/>
          </p:cNvSpPr>
          <p:nvPr>
            <p:ph idx="1"/>
          </p:nvPr>
        </p:nvSpPr>
        <p:spPr bwMode="auto">
          <a:xfrm>
            <a:off x="457198" y="1600198"/>
            <a:ext cx="4114800" cy="4985655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/>
          <a:p>
            <a:pPr marL="438079" indent="-438079">
              <a:lnSpc>
                <a:spcPct val="150000"/>
              </a:lnSpc>
              <a:buFont typeface="Arial"/>
              <a:buAutoNum type="arabicPeriod"/>
              <a:defRPr/>
            </a:pP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Explore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your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data</a:t>
            </a:r>
            <a:endParaRPr sz="2800">
              <a:solidFill>
                <a:schemeClr val="bg1"/>
              </a:solidFill>
              <a:latin typeface="Biome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—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Data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split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en-US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—</a:t>
            </a:r>
            <a:endParaRPr sz="2800" b="0" i="0" u="none" strike="noStrike" cap="none" spc="0">
              <a:solidFill>
                <a:schemeClr val="bg1"/>
              </a:solidFill>
              <a:latin typeface="Biome"/>
              <a:ea typeface="Calibri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2. </a:t>
            </a: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Preprocessing</a:t>
            </a:r>
            <a:endParaRPr sz="2800" b="0" i="0" u="none" strike="noStrike" cap="none" spc="0">
              <a:solidFill>
                <a:schemeClr val="bg1"/>
              </a:solidFill>
              <a:latin typeface="Biome"/>
              <a:ea typeface="Calibri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3. Training</a:t>
            </a:r>
            <a:endParaRPr sz="2800" b="0" i="0" u="none" strike="noStrike" cap="none" spc="0">
              <a:solidFill>
                <a:schemeClr val="bg1"/>
              </a:solidFill>
              <a:latin typeface="Biome"/>
              <a:ea typeface="Calibri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4. Model </a:t>
            </a: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tune - </a:t>
            </a: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selection</a:t>
            </a:r>
            <a:endParaRPr sz="2800" b="0" i="0" u="none" strike="noStrike" cap="none" spc="0">
              <a:solidFill>
                <a:schemeClr val="bg1"/>
              </a:solidFill>
              <a:latin typeface="Biome"/>
              <a:ea typeface="Calibri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5. Evaluation</a:t>
            </a:r>
            <a:endParaRPr sz="28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2063689799" name="Content Placeholder 2"/>
          <p:cNvSpPr>
            <a:spLocks noGrp="1"/>
          </p:cNvSpPr>
          <p:nvPr/>
        </p:nvSpPr>
        <p:spPr bwMode="auto">
          <a:xfrm>
            <a:off x="4998734" y="1546815"/>
            <a:ext cx="3221033" cy="505624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342900" indent="-342900" algn="l" defTabSz="457200" rtl="0">
              <a:spcBef>
                <a:spcPts val="0"/>
              </a:spcBef>
              <a:buFont typeface="Arial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>
              <a:spcBef>
                <a:spcPts val="0"/>
              </a:spcBef>
              <a:buFont typeface="Arial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>
              <a:spcBef>
                <a:spcPts val="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>
              <a:spcBef>
                <a:spcPts val="0"/>
              </a:spcBef>
              <a:buFont typeface="Arial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>
              <a:spcBef>
                <a:spcPts val="0"/>
              </a:spcBef>
              <a:buFont typeface="Arial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98" indent="-228600" algn="l" defTabSz="457200" rtl="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>
                <a:solidFill>
                  <a:schemeClr val="bg1"/>
                </a:solidFill>
                <a:latin typeface="Biome"/>
                <a:cs typeface="Biome"/>
              </a:rPr>
              <a:t>(</a:t>
            </a:r>
            <a:r>
              <a:rPr lang="de-DE" sz="2600">
                <a:solidFill>
                  <a:schemeClr val="bg1"/>
                </a:solidFill>
                <a:latin typeface="Biome"/>
                <a:cs typeface="Biome"/>
              </a:rPr>
              <a:t>tidyverse</a:t>
            </a:r>
            <a:r>
              <a:rPr lang="de-DE" sz="2600">
                <a:solidFill>
                  <a:schemeClr val="bg1"/>
                </a:solidFill>
                <a:latin typeface="Biome"/>
                <a:cs typeface="Biome"/>
              </a:rPr>
              <a:t>)</a:t>
            </a:r>
            <a:endParaRPr/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rsample</a:t>
            </a:r>
            <a:endParaRPr sz="2600" b="0" i="0" u="none">
              <a:solidFill>
                <a:schemeClr val="bg1"/>
              </a:solidFill>
              <a:latin typeface="Biome"/>
              <a:ea typeface="Consolas"/>
              <a:cs typeface="Biome"/>
            </a:endParaRPr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recipes</a:t>
            </a:r>
            <a:endParaRPr lang="de-DE" sz="2600" b="0" i="0" u="none">
              <a:solidFill>
                <a:schemeClr val="bg1"/>
              </a:solidFill>
              <a:latin typeface="Biome"/>
              <a:ea typeface="Consolas"/>
              <a:cs typeface="Biome"/>
            </a:endParaRPr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parsnip</a:t>
            </a:r>
            <a:endParaRPr lang="de-DE" sz="2600" b="0" i="0" u="none">
              <a:solidFill>
                <a:schemeClr val="bg1"/>
              </a:solidFill>
              <a:latin typeface="Biome"/>
              <a:ea typeface="Consolas"/>
              <a:cs typeface="Biome"/>
            </a:endParaRPr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>
                <a:solidFill>
                  <a:schemeClr val="bg1"/>
                </a:solidFill>
                <a:latin typeface="Biome"/>
                <a:ea typeface="Consolas"/>
                <a:cs typeface="Biome"/>
              </a:rPr>
              <a:t>t</a:t>
            </a:r>
            <a:r>
              <a:rPr lang="de-DE"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une</a:t>
            </a:r>
            <a:r>
              <a:rPr lang="de-DE" sz="2600">
                <a:solidFill>
                  <a:schemeClr val="bg1"/>
                </a:solidFill>
                <a:latin typeface="Biome"/>
                <a:ea typeface="Consolas"/>
                <a:cs typeface="Biome"/>
              </a:rPr>
              <a:t>, dials</a:t>
            </a:r>
            <a:endParaRPr lang="de-DE" sz="2600">
              <a:solidFill>
                <a:schemeClr val="bg1"/>
              </a:solidFill>
              <a:latin typeface="Biome"/>
              <a:ea typeface="Consolas"/>
              <a:cs typeface="Biome"/>
            </a:endParaRPr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yardstick</a:t>
            </a:r>
            <a:endParaRPr sz="26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49620946" name="Title 1"/>
          <p:cNvSpPr>
            <a:spLocks noGrp="1"/>
          </p:cNvSpPr>
          <p:nvPr/>
        </p:nvSpPr>
        <p:spPr bwMode="auto">
          <a:xfrm>
            <a:off x="4841419" y="274637"/>
            <a:ext cx="4114800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/>
          </a:bodyPr>
          <a:lstStyle>
            <a:lvl1pPr algn="ctr" defTabSz="457200" rtl="0"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rtl="0">
              <a:defRPr/>
            </a:pP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tidymodels</a:t>
            </a:r>
            <a:endParaRPr sz="3600"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3162413" name="Title 1"/>
          <p:cNvSpPr>
            <a:spLocks noGrp="1"/>
          </p:cNvSpPr>
          <p:nvPr>
            <p:ph type="title"/>
          </p:nvPr>
        </p:nvSpPr>
        <p:spPr bwMode="auto">
          <a:xfrm>
            <a:off x="221224" y="397257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Packages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to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install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1244453686" name="Content Placeholder 2"/>
          <p:cNvSpPr>
            <a:spLocks noGrp="1"/>
          </p:cNvSpPr>
          <p:nvPr>
            <p:ph idx="1"/>
          </p:nvPr>
        </p:nvSpPr>
        <p:spPr bwMode="auto">
          <a:xfrm>
            <a:off x="457200" y="2079804"/>
            <a:ext cx="8229600" cy="4525962"/>
          </a:xfrm>
        </p:spPr>
        <p:txBody>
          <a:bodyPr/>
          <a:lstStyle/>
          <a:p>
            <a:pPr>
              <a:buFont typeface="Wingdings"/>
              <a:buChar char="q"/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tidyverse</a:t>
            </a:r>
            <a:endParaRPr lang="de-D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q"/>
              <a:defRPr/>
            </a:pPr>
            <a:r>
              <a:rPr lang="en-GB">
                <a:solidFill>
                  <a:schemeClr val="bg1"/>
                </a:solidFill>
                <a:latin typeface="Biome"/>
                <a:cs typeface="Biome"/>
              </a:rPr>
              <a:t>  </a:t>
            </a:r>
            <a:r>
              <a:rPr lang="en-GB">
                <a:solidFill>
                  <a:schemeClr val="bg1"/>
                </a:solidFill>
                <a:latin typeface="Biome"/>
                <a:cs typeface="Biome"/>
              </a:rPr>
              <a:t>tidymodels</a:t>
            </a:r>
            <a:endParaRPr lang="de-D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q"/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vip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q"/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corrplot</a:t>
            </a:r>
            <a:endParaRPr lang="en-GB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q"/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naniar</a:t>
            </a:r>
            <a:endParaRPr lang="en-GB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q"/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GGally</a:t>
            </a:r>
            <a:endParaRPr lang="de-D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q"/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factoextra</a:t>
            </a:r>
            <a:endParaRPr lang="en-GB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q"/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 rpart</a:t>
            </a:r>
            <a:endParaRPr lang="en-GB">
              <a:solidFill>
                <a:schemeClr val="bg1"/>
              </a:solidFill>
              <a:latin typeface="Biome"/>
              <a:cs typeface="Biome"/>
            </a:endParaRPr>
          </a:p>
          <a:p>
            <a:pPr marL="0" indent="0">
              <a:buFont typeface="Arial"/>
              <a:buNone/>
              <a:defRPr/>
            </a:pPr>
            <a:endParaRPr lang="en-GB">
              <a:solidFill>
                <a:schemeClr val="bg1"/>
              </a:solidFill>
              <a:latin typeface="Biome"/>
              <a:cs typeface="Biome"/>
            </a:endParaRPr>
          </a:p>
        </p:txBody>
      </p:sp>
      <p:pic>
        <p:nvPicPr>
          <p:cNvPr id="697210704" name="Picture 6" descr="Unboxing - Free shipping and delivery icons"/>
          <p:cNvPicPr>
            <a:picLocks noChangeAspect="1" noChangeArrowheads="1"/>
          </p:cNvPicPr>
          <p:nvPr/>
        </p:nvPicPr>
        <p:blipFill rotWithShape="1">
          <a:blip r:embed="rId3"/>
          <a:stretch/>
        </p:blipFill>
        <p:spPr bwMode="auto">
          <a:xfrm>
            <a:off x="7445475" y="298935"/>
            <a:ext cx="1241322" cy="1241322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6753287" name="Title 1"/>
          <p:cNvSpPr>
            <a:spLocks noGrp="1"/>
          </p:cNvSpPr>
          <p:nvPr>
            <p:ph type="title"/>
          </p:nvPr>
        </p:nvSpPr>
        <p:spPr bwMode="auto">
          <a:xfrm>
            <a:off x="457199" y="274637"/>
            <a:ext cx="4114800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/>
          </a:bodyPr>
          <a:lstStyle/>
          <a:p>
            <a:pPr algn="l">
              <a:defRPr/>
            </a:pP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General 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steps</a:t>
            </a:r>
            <a:endParaRPr sz="36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202294345" name="Content Placeholder 2"/>
          <p:cNvSpPr>
            <a:spLocks noGrp="1"/>
          </p:cNvSpPr>
          <p:nvPr>
            <p:ph idx="1"/>
          </p:nvPr>
        </p:nvSpPr>
        <p:spPr bwMode="auto">
          <a:xfrm>
            <a:off x="457198" y="1600198"/>
            <a:ext cx="4114800" cy="4985655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/>
          <a:p>
            <a:pPr marL="438079" indent="-438079">
              <a:lnSpc>
                <a:spcPct val="150000"/>
              </a:lnSpc>
              <a:buFont typeface="Arial"/>
              <a:buAutoNum type="arabicPeriod"/>
              <a:defRPr/>
            </a:pP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Explore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your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data</a:t>
            </a:r>
            <a:endParaRPr sz="2800">
              <a:solidFill>
                <a:schemeClr val="bg1"/>
              </a:solidFill>
              <a:latin typeface="Biome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—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Data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split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en-US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—</a:t>
            </a:r>
            <a:endParaRPr sz="2800" b="0" i="0" u="none" strike="noStrike" cap="none" spc="0">
              <a:solidFill>
                <a:schemeClr val="bg1"/>
              </a:solidFill>
              <a:latin typeface="Biome"/>
              <a:ea typeface="Calibri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2. </a:t>
            </a: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Preprocessing</a:t>
            </a:r>
            <a:endParaRPr sz="2800" b="0" i="0" u="none" strike="noStrike" cap="none" spc="0">
              <a:solidFill>
                <a:schemeClr val="bg1"/>
              </a:solidFill>
              <a:latin typeface="Biome"/>
              <a:ea typeface="Calibri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3. Training</a:t>
            </a:r>
            <a:endParaRPr sz="2800" b="0" i="0" u="none" strike="noStrike" cap="none" spc="0">
              <a:solidFill>
                <a:schemeClr val="bg1"/>
              </a:solidFill>
              <a:latin typeface="Biome"/>
              <a:ea typeface="Calibri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4. Model </a:t>
            </a: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tune</a:t>
            </a: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 - </a:t>
            </a: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selection</a:t>
            </a:r>
            <a:endParaRPr sz="2800" b="0" i="0" u="none" strike="noStrike" cap="none" spc="0">
              <a:solidFill>
                <a:schemeClr val="bg1"/>
              </a:solidFill>
              <a:latin typeface="Biome"/>
              <a:ea typeface="Calibri"/>
              <a:cs typeface="Biome"/>
            </a:endParaRPr>
          </a:p>
          <a:p>
            <a:pPr marL="0" indent="0">
              <a:lnSpc>
                <a:spcPct val="150000"/>
              </a:lnSpc>
              <a:buFont typeface="Arial"/>
              <a:buNone/>
              <a:defRPr/>
            </a:pP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5. Evaluation</a:t>
            </a:r>
            <a:endParaRPr sz="28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959011086" name="Content Placeholder 2"/>
          <p:cNvSpPr>
            <a:spLocks noGrp="1"/>
          </p:cNvSpPr>
          <p:nvPr/>
        </p:nvSpPr>
        <p:spPr bwMode="auto">
          <a:xfrm>
            <a:off x="4998734" y="1546815"/>
            <a:ext cx="3221033" cy="505624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342900" indent="-342900" algn="l" defTabSz="457200" rtl="0">
              <a:spcBef>
                <a:spcPts val="0"/>
              </a:spcBef>
              <a:buFont typeface="Arial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>
              <a:spcBef>
                <a:spcPts val="0"/>
              </a:spcBef>
              <a:buFont typeface="Arial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>
              <a:spcBef>
                <a:spcPts val="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>
              <a:spcBef>
                <a:spcPts val="0"/>
              </a:spcBef>
              <a:buFont typeface="Arial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>
              <a:spcBef>
                <a:spcPts val="0"/>
              </a:spcBef>
              <a:buFont typeface="Arial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98" indent="-228600" algn="l" defTabSz="457200" rtl="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>
              <a:spcBef>
                <a:spcPts val="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>
                <a:solidFill>
                  <a:schemeClr val="bg1"/>
                </a:solidFill>
                <a:latin typeface="Biome"/>
                <a:cs typeface="Biome"/>
              </a:rPr>
              <a:t>(</a:t>
            </a:r>
            <a:r>
              <a:rPr lang="de-DE" sz="2600">
                <a:solidFill>
                  <a:schemeClr val="bg1"/>
                </a:solidFill>
                <a:latin typeface="Biome"/>
                <a:cs typeface="Biome"/>
              </a:rPr>
              <a:t>tidyverse</a:t>
            </a:r>
            <a:r>
              <a:rPr lang="de-DE" sz="2600">
                <a:solidFill>
                  <a:schemeClr val="bg1"/>
                </a:solidFill>
                <a:latin typeface="Biome"/>
                <a:cs typeface="Biome"/>
              </a:rPr>
              <a:t>)</a:t>
            </a:r>
            <a:endParaRPr/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rsample</a:t>
            </a:r>
            <a:endParaRPr sz="2600" b="0" i="0" u="none">
              <a:solidFill>
                <a:schemeClr val="bg1"/>
              </a:solidFill>
              <a:latin typeface="Biome"/>
              <a:ea typeface="Consolas"/>
              <a:cs typeface="Biome"/>
            </a:endParaRPr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recipes</a:t>
            </a:r>
            <a:endParaRPr lang="de-DE" sz="2600" b="0" i="0" u="none">
              <a:solidFill>
                <a:schemeClr val="bg1"/>
              </a:solidFill>
              <a:latin typeface="Biome"/>
              <a:ea typeface="Consolas"/>
              <a:cs typeface="Biome"/>
            </a:endParaRPr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parsnip</a:t>
            </a:r>
            <a:endParaRPr lang="de-DE" sz="2600" b="0" i="0" u="none">
              <a:solidFill>
                <a:schemeClr val="bg1"/>
              </a:solidFill>
              <a:latin typeface="Biome"/>
              <a:ea typeface="Consolas"/>
              <a:cs typeface="Biome"/>
            </a:endParaRPr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>
                <a:solidFill>
                  <a:schemeClr val="bg1"/>
                </a:solidFill>
                <a:latin typeface="Biome"/>
                <a:ea typeface="Consolas"/>
                <a:cs typeface="Biome"/>
              </a:rPr>
              <a:t>t</a:t>
            </a:r>
            <a:r>
              <a:rPr lang="de-DE"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une</a:t>
            </a:r>
            <a:r>
              <a:rPr lang="de-DE" sz="2600">
                <a:solidFill>
                  <a:schemeClr val="bg1"/>
                </a:solidFill>
                <a:latin typeface="Biome"/>
                <a:ea typeface="Consolas"/>
                <a:cs typeface="Biome"/>
              </a:rPr>
              <a:t>, </a:t>
            </a:r>
            <a:r>
              <a:rPr lang="de-DE" sz="2600" b="0" i="0" u="none" strike="noStrike" cap="none" spc="0">
                <a:solidFill>
                  <a:schemeClr val="bg1"/>
                </a:solidFill>
                <a:latin typeface="Biome"/>
                <a:ea typeface="Consolas"/>
                <a:cs typeface="Biome"/>
              </a:rPr>
              <a:t>d</a:t>
            </a:r>
            <a:r>
              <a:rPr lang="de-DE" sz="2600" b="0" i="0" u="none" strike="noStrike" cap="none" spc="0">
                <a:solidFill>
                  <a:schemeClr val="bg1"/>
                </a:solidFill>
                <a:latin typeface="Biome"/>
                <a:ea typeface="Consolas"/>
                <a:cs typeface="Biome"/>
              </a:rPr>
              <a:t>ials</a:t>
            </a:r>
            <a:endParaRPr lang="de-DE" sz="2600" b="0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65000"/>
              </a:lnSpc>
              <a:buFont typeface="Arial"/>
              <a:buNone/>
              <a:defRPr/>
            </a:pPr>
            <a:r>
              <a:rPr lang="de-DE" sz="2600" b="0" i="0" u="none">
                <a:solidFill>
                  <a:schemeClr val="bg1"/>
                </a:solidFill>
                <a:latin typeface="Biome"/>
                <a:ea typeface="Consolas"/>
                <a:cs typeface="Biome"/>
              </a:rPr>
              <a:t>yardstick</a:t>
            </a:r>
            <a:endParaRPr sz="26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833352368" name="Title 1"/>
          <p:cNvSpPr>
            <a:spLocks noGrp="1"/>
          </p:cNvSpPr>
          <p:nvPr/>
        </p:nvSpPr>
        <p:spPr bwMode="auto">
          <a:xfrm>
            <a:off x="4841419" y="274637"/>
            <a:ext cx="4114800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/>
          </a:bodyPr>
          <a:lstStyle>
            <a:lvl1pPr algn="ctr" defTabSz="457200" rtl="0"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rtl="0">
              <a:defRPr/>
            </a:pP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tidymodels</a:t>
            </a:r>
            <a:endParaRPr sz="36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31740633" name="Eckige Klammer rechts 1"/>
          <p:cNvSpPr/>
          <p:nvPr/>
        </p:nvSpPr>
        <p:spPr bwMode="auto">
          <a:xfrm>
            <a:off x="6505249" y="2826465"/>
            <a:ext cx="380998" cy="1175306"/>
          </a:xfrm>
          <a:prstGeom prst="rightBracket">
            <a:avLst>
              <a:gd name="adj" fmla="val 8333"/>
            </a:avLst>
          </a:prstGeom>
          <a:noFill/>
          <a:ln w="38100" cap="flat" cmpd="sng" algn="ctr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cxnSp>
        <p:nvCxnSpPr>
          <p:cNvPr id="1117928508" name="Verbinder: gewinkelt 2"/>
          <p:cNvCxnSpPr/>
          <p:nvPr/>
        </p:nvCxnSpPr>
        <p:spPr bwMode="auto">
          <a:xfrm rot="5399942">
            <a:off x="7062099" y="3581860"/>
            <a:ext cx="680355" cy="1006927"/>
          </a:xfrm>
          <a:prstGeom prst="bentConnector2">
            <a:avLst/>
          </a:prstGeom>
          <a:ln w="38100" cap="flat" cmpd="sng" algn="ctr">
            <a:solidFill>
              <a:schemeClr val="bg1"/>
            </a:solidFill>
            <a:prstDash val="solid"/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88892895" name="Textfeld 3"/>
          <p:cNvSpPr txBox="1"/>
          <p:nvPr/>
        </p:nvSpPr>
        <p:spPr bwMode="auto">
          <a:xfrm>
            <a:off x="7044355" y="3180298"/>
            <a:ext cx="1842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workflows</a:t>
            </a:r>
            <a:endParaRPr lang="en-US" sz="2400"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5331106" name="Textfeld 1605424642"/>
          <p:cNvSpPr txBox="1"/>
          <p:nvPr/>
        </p:nvSpPr>
        <p:spPr bwMode="auto">
          <a:xfrm>
            <a:off x="1299971" y="108183"/>
            <a:ext cx="2748894" cy="67659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de-DE" sz="3600" b="1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Regression</a:t>
            </a:r>
            <a:endParaRPr/>
          </a:p>
        </p:txBody>
      </p:sp>
      <p:pic>
        <p:nvPicPr>
          <p:cNvPr id="1737914111" name="Grafik 53646884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51070" y="1056408"/>
            <a:ext cx="5046697" cy="3861954"/>
          </a:xfrm>
          <a:prstGeom prst="rect">
            <a:avLst/>
          </a:prstGeom>
        </p:spPr>
      </p:pic>
      <p:sp>
        <p:nvSpPr>
          <p:cNvPr id="1110388919" name="Textfeld 606520533"/>
          <p:cNvSpPr txBox="1"/>
          <p:nvPr/>
        </p:nvSpPr>
        <p:spPr bwMode="auto">
          <a:xfrm>
            <a:off x="5602663" y="1142640"/>
            <a:ext cx="3238442" cy="281904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2400">
                <a:latin typeface="Biome"/>
                <a:cs typeface="Biome"/>
              </a:rPr>
              <a:t>Linear </a:t>
            </a:r>
            <a:r>
              <a:rPr lang="de-DE" sz="2400">
                <a:latin typeface="Biome"/>
                <a:cs typeface="Biome"/>
              </a:rPr>
              <a:t>relationship</a:t>
            </a:r>
            <a:endParaRPr lang="de-DE" sz="2400">
              <a:latin typeface="Biome"/>
              <a:cs typeface="Biome"/>
            </a:endParaRPr>
          </a:p>
          <a:p>
            <a:pPr>
              <a:defRPr/>
            </a:pPr>
            <a:endParaRPr lang="de-DE" sz="2400">
              <a:latin typeface="Biome"/>
              <a:cs typeface="Biome"/>
            </a:endParaRPr>
          </a:p>
          <a:p>
            <a:pPr>
              <a:defRPr/>
            </a:pPr>
            <a:r>
              <a:rPr lang="de-DE" sz="2400" b="1">
                <a:latin typeface="Biome"/>
                <a:cs typeface="Biome"/>
              </a:rPr>
              <a:t>Target</a:t>
            </a:r>
            <a:r>
              <a:rPr lang="de-DE" sz="2400">
                <a:latin typeface="Biome"/>
                <a:cs typeface="Biome"/>
              </a:rPr>
              <a:t>: </a:t>
            </a:r>
            <a:r>
              <a:rPr lang="de-DE" sz="2400">
                <a:latin typeface="Biome"/>
                <a:cs typeface="Biome"/>
              </a:rPr>
              <a:t>numeric</a:t>
            </a:r>
            <a:endParaRPr lang="de-DE" sz="2400">
              <a:latin typeface="Biome"/>
              <a:cs typeface="Biome"/>
            </a:endParaRPr>
          </a:p>
          <a:p>
            <a:pPr>
              <a:defRPr/>
            </a:pPr>
            <a:r>
              <a:rPr lang="de-DE" sz="2400" b="1">
                <a:latin typeface="Biome"/>
                <a:cs typeface="Biome"/>
              </a:rPr>
              <a:t>Predictor</a:t>
            </a:r>
            <a:r>
              <a:rPr lang="de-DE" sz="2400">
                <a:latin typeface="Biome"/>
                <a:cs typeface="Biome"/>
              </a:rPr>
              <a:t>: </a:t>
            </a:r>
            <a:r>
              <a:rPr lang="de-DE" sz="2400">
                <a:latin typeface="Biome"/>
                <a:cs typeface="Biome"/>
              </a:rPr>
              <a:t>numeric</a:t>
            </a:r>
            <a:endParaRPr lang="de-DE" sz="2400">
              <a:latin typeface="Biome"/>
              <a:cs typeface="Biome"/>
            </a:endParaRPr>
          </a:p>
          <a:p>
            <a:pPr>
              <a:defRPr/>
            </a:pPr>
            <a:endParaRPr lang="de-DE" sz="2400">
              <a:latin typeface="Biome"/>
              <a:cs typeface="Biome"/>
            </a:endParaRPr>
          </a:p>
          <a:p>
            <a:pPr>
              <a:defRPr/>
            </a:pPr>
            <a:r>
              <a:rPr lang="de-DE" sz="2400" b="1" i="0" u="none" strike="noStrike" cap="none" spc="0">
                <a:solidFill>
                  <a:schemeClr val="tx1"/>
                </a:solidFill>
                <a:latin typeface="Biome"/>
                <a:ea typeface="Arial"/>
                <a:cs typeface="Biome"/>
              </a:rPr>
              <a:t>Objective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Biome"/>
                <a:ea typeface="Arial"/>
                <a:cs typeface="Biome"/>
              </a:rPr>
              <a:t>: 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Biome"/>
                <a:ea typeface="Arial"/>
                <a:cs typeface="Biome"/>
              </a:rPr>
              <a:t>Minimize</a:t>
            </a:r>
            <a:endParaRPr lang="de-DE" sz="2400" b="0" i="0" u="none" strike="noStrike" cap="none" spc="0">
              <a:solidFill>
                <a:schemeClr val="tx1"/>
              </a:solidFill>
              <a:latin typeface="Biome"/>
              <a:cs typeface="Biome"/>
            </a:endParaRPr>
          </a:p>
          <a:p>
            <a:pPr>
              <a:defRPr/>
            </a:pPr>
            <a:endParaRPr sz="2400">
              <a:latin typeface="Biome"/>
              <a:cs typeface="Biome"/>
            </a:endParaRPr>
          </a:p>
        </p:txBody>
      </p:sp>
      <p:sp>
        <p:nvSpPr>
          <p:cNvPr id="1513590368" name="Textfeld 853379214"/>
          <p:cNvSpPr txBox="1"/>
          <p:nvPr/>
        </p:nvSpPr>
        <p:spPr bwMode="auto">
          <a:xfrm>
            <a:off x="5495401" y="3964759"/>
            <a:ext cx="3345704" cy="878953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l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left"/>
                    </m:oMathParaPr>
                    <m:oMath>
                      <m:r>
                        <m:rPr/>
                        <a:rPr sz="2400">
                          <a:latin typeface="Cambria Math"/>
                          <a:ea typeface="Cambria Math"/>
                          <a:cs typeface="Cambria Math"/>
                        </a:rPr>
                        <m:t>𝐿</m:t>
                      </m:r>
                      <m:r>
                        <m:rPr/>
                        <a:rPr sz="2400">
                          <a:latin typeface="Cambria Math"/>
                          <a:ea typeface="Cambria Math"/>
                          <a:cs typeface="Cambria Math"/>
                        </a:rPr>
                        <m:t>(</m:t>
                      </m:r>
                      <m:r>
                        <m:rPr/>
                        <a:rPr sz="2400">
                          <a:latin typeface="Cambria Math"/>
                          <a:ea typeface="Cambria Math"/>
                          <a:cs typeface="Cambria Math"/>
                        </a:rPr>
                        <m:t>𝑤</m:t>
                      </m:r>
                      <m:r>
                        <m:rPr/>
                        <a:rPr sz="2400">
                          <a:latin typeface="Cambria Math"/>
                          <a:ea typeface="Cambria Math"/>
                          <a:cs typeface="Cambria Math"/>
                        </a:rPr>
                        <m:t>)=</m:t>
                      </m:r>
                      <m:nary>
                        <m:naryPr>
                          <m:chr m:val="∑"/>
                          <m:grow m:val="off"/>
                          <m:limLoc m:val="undOvr"/>
                          <m:supHide m:val="on"/>
                          <m:ctrlPr>
                            <a:rPr lang="en-US" sz="2400" b="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naryPr>
                        <m:sub>
                          <m:r>
                            <m:rPr/>
                            <a:rPr lang="en-US" sz="24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𝑖</m:t>
                          </m:r>
                          <m:r>
                            <m:rPr/>
                            <a:rPr lang="en-US" sz="24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=1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400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US" sz="24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US" sz="24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m:rPr/>
                                    <a:rPr lang="en-US" sz="2400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400" i="1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US" sz="24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𝑤𝑥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US" sz="24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m:rPr/>
                                <a:rPr lang="en-US" sz="24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</mc:Choice>
              <mc:Fallback/>
            </mc:AlternateContent>
            <a:endParaRPr sz="24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693143544" name="Textfeld 1279593570"/>
          <p:cNvSpPr txBox="1"/>
          <p:nvPr/>
        </p:nvSpPr>
        <p:spPr bwMode="auto">
          <a:xfrm>
            <a:off x="3031972" y="5606547"/>
            <a:ext cx="6112028" cy="481863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l">
              <a:defRPr/>
            </a:pPr>
            <a:r>
              <a:rPr lang="de-DE" sz="2400" b="1">
                <a:latin typeface="Biome"/>
                <a:cs typeface="Biome"/>
              </a:rPr>
              <a:t>Example</a:t>
            </a:r>
            <a:r>
              <a:rPr lang="de-DE" sz="2400" b="1">
                <a:latin typeface="Biome"/>
                <a:cs typeface="Biome"/>
              </a:rPr>
              <a:t> </a:t>
            </a:r>
            <a:r>
              <a:rPr lang="de-DE" sz="2400" b="1">
                <a:latin typeface="Biome"/>
                <a:cs typeface="Biome"/>
              </a:rPr>
              <a:t>Metric</a:t>
            </a:r>
            <a:r>
              <a:rPr lang="de-DE" sz="2400" b="1">
                <a:latin typeface="Biome"/>
                <a:cs typeface="Biome"/>
              </a:rPr>
              <a:t>: </a:t>
            </a:r>
            <a:r>
              <a:rPr lang="de-DE" sz="2400">
                <a:latin typeface="Biome"/>
                <a:cs typeface="Biome"/>
              </a:rPr>
              <a:t>Mean absolute </a:t>
            </a:r>
            <a:r>
              <a:rPr lang="de-DE" sz="2400">
                <a:latin typeface="Biome"/>
                <a:cs typeface="Biome"/>
              </a:rPr>
              <a:t>error</a:t>
            </a:r>
            <a:endParaRPr lang="de-DE" sz="2400"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095060" name="Rechteck 1455257166"/>
          <p:cNvSpPr/>
          <p:nvPr/>
        </p:nvSpPr>
        <p:spPr bwMode="auto">
          <a:xfrm>
            <a:off x="-668597" y="1846769"/>
            <a:ext cx="7432378" cy="135410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𝐿</m:t>
                      </m:r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(</m:t>
                      </m:r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𝑤</m:t>
                      </m:r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)=</m:t>
                      </m:r>
                      <m:nary>
                        <m:naryPr>
                          <m:chr m:val="∑"/>
                          <m:grow m:val="off"/>
                          <m:limLoc m:val="undOvr"/>
                          <m:supHide m:val="on"/>
                          <m:ctrlPr>
                            <a:rPr lang="en-US" sz="2800" b="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naryPr>
                        <m:sub>
                          <m:r>
                            <m:rPr/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𝑖</m:t>
                          </m:r>
                          <m:r>
                            <m:rPr/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=1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800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US" sz="28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US" sz="28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m:rPr/>
                                    <a:rPr lang="en-US" sz="2800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800" i="1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US" sz="28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𝑤𝑥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US" sz="28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m:rPr/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+</m:t>
                          </m:r>
                          <m:r>
                            <m:rPr/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𝜆</m:t>
                          </m:r>
                          <m:nary>
                            <m:naryPr>
                              <m:chr m:val="∑"/>
                              <m:grow m:val="off"/>
                              <m:limLoc m:val="undOvr"/>
                              <m:ctrlPr>
                                <a:rPr lang="en-US" sz="2800" b="0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naryPr>
                            <m:sub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𝑗</m:t>
                              </m:r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=0</m:t>
                              </m:r>
                            </m:sub>
                            <m:sup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𝑑</m:t>
                              </m:r>
                            </m:sup>
                            <m:e>
                              <m:sSubSup>
                                <m:sSubSupPr>
                                  <m:alnScr m:val="off"/>
                                  <m:ctrlPr>
                                    <a:rPr lang="en-US" sz="2800" i="1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SupPr>
                                <m:e>
                                  <m:r>
                                    <m:rPr/>
                                    <a:rPr lang="en-US" sz="2800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m:rPr/>
                                    <a:rPr lang="en-US" sz="2000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m:rPr/>
                                    <a:rPr lang="en-US" sz="2000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</mc:Choice>
              <mc:Fallback/>
            </mc:AlternateContent>
            <a:endParaRPr sz="28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348337760" name="Textfeld 372542048"/>
          <p:cNvSpPr txBox="1"/>
          <p:nvPr/>
        </p:nvSpPr>
        <p:spPr bwMode="auto">
          <a:xfrm>
            <a:off x="184074" y="1086365"/>
            <a:ext cx="3186450" cy="546753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de-DE" sz="2800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Ridge </a:t>
            </a:r>
            <a:r>
              <a:rPr lang="de-DE" sz="2800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regression</a:t>
            </a:r>
            <a:endParaRPr lang="de-DE" sz="2800" i="0" u="none" strike="noStrike" cap="none" spc="0">
              <a:solidFill>
                <a:srgbClr val="552373"/>
              </a:solidFill>
              <a:latin typeface="Biome"/>
              <a:cs typeface="Biome"/>
            </a:endParaRPr>
          </a:p>
        </p:txBody>
      </p:sp>
      <p:sp>
        <p:nvSpPr>
          <p:cNvPr id="2074293562" name="Textfeld 1050163722"/>
          <p:cNvSpPr txBox="1"/>
          <p:nvPr/>
        </p:nvSpPr>
        <p:spPr bwMode="auto">
          <a:xfrm>
            <a:off x="151070" y="3679497"/>
            <a:ext cx="3223126" cy="546753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de-DE" sz="2800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Lasso </a:t>
            </a:r>
            <a:r>
              <a:rPr lang="de-DE" sz="2800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regression</a:t>
            </a:r>
            <a:endParaRPr lang="de-DE" sz="2800" i="0" u="none" strike="noStrike" cap="none" spc="0">
              <a:solidFill>
                <a:srgbClr val="552373"/>
              </a:solidFill>
              <a:latin typeface="Biome"/>
              <a:cs typeface="Biome"/>
            </a:endParaRPr>
          </a:p>
        </p:txBody>
      </p:sp>
      <p:sp>
        <p:nvSpPr>
          <p:cNvPr id="960865367" name="Rechteck 1444684818"/>
          <p:cNvSpPr/>
          <p:nvPr/>
        </p:nvSpPr>
        <p:spPr bwMode="auto">
          <a:xfrm>
            <a:off x="-531508" y="4732751"/>
            <a:ext cx="7435257" cy="135410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𝐿</m:t>
                      </m:r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(</m:t>
                      </m:r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𝑤</m:t>
                      </m:r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)=</m:t>
                      </m:r>
                      <m:nary>
                        <m:naryPr>
                          <m:chr m:val="∑"/>
                          <m:grow m:val="off"/>
                          <m:limLoc m:val="undOvr"/>
                          <m:supHide m:val="on"/>
                          <m:ctrlPr>
                            <a:rPr lang="en-US" sz="2800" b="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naryPr>
                        <m:sub>
                          <m:r>
                            <m:rPr/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𝑖</m:t>
                          </m:r>
                          <m:r>
                            <m:rPr/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=1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800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US" sz="28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US" sz="28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m:rPr/>
                                    <a:rPr lang="en-US" sz="2800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800" i="1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US" sz="28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𝑤𝑥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US" sz="2800" u="none" strike="noStrike" cap="none" spc="0">
                                          <a:solidFill>
                                            <a:schemeClr val="tx1"/>
                                          </a:solidFill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m:rPr/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+</m:t>
                          </m:r>
                          <m:r>
                            <m:rPr/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𝜆</m:t>
                          </m:r>
                          <m:nary>
                            <m:naryPr>
                              <m:chr m:val="∑"/>
                              <m:grow m:val="off"/>
                              <m:limLoc m:val="undOvr"/>
                              <m:ctrlPr>
                                <a:rPr lang="en-US" sz="2800" b="0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naryPr>
                            <m:sub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𝑗</m:t>
                              </m:r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=0</m:t>
                              </m:r>
                            </m:sub>
                            <m:sup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𝑑</m:t>
                              </m:r>
                            </m:sup>
                            <m:e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sz="2800" i="1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US" sz="2800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m:rPr/>
                                    <a:rPr lang="en-US" sz="2800" u="none" strike="noStrike" cap="none" spc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m:rPr/>
                                <a:rPr lang="en-US" sz="2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|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</mc:Choice>
              <mc:Fallback/>
            </mc:AlternateContent>
            <a:endParaRPr sz="28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540920250" name="Textfeld 1977469080"/>
          <p:cNvSpPr txBox="1"/>
          <p:nvPr/>
        </p:nvSpPr>
        <p:spPr bwMode="auto">
          <a:xfrm>
            <a:off x="5926633" y="2173498"/>
            <a:ext cx="2475934" cy="676724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marL="285750" indent="-285750">
              <a:buFont typeface="Wingdings"/>
              <a:buChar char="q"/>
              <a:defRPr/>
            </a:pPr>
            <a:r>
              <a:rPr lang="de-DE" b="1">
                <a:latin typeface="Biome"/>
                <a:cs typeface="Biome"/>
              </a:rPr>
              <a:t>small</a:t>
            </a:r>
            <a:r>
              <a:rPr lang="de-DE" b="1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sample </a:t>
            </a:r>
            <a:r>
              <a:rPr lang="de-DE">
                <a:latin typeface="Biome"/>
                <a:cs typeface="Biome"/>
              </a:rPr>
              <a:t>size</a:t>
            </a:r>
            <a:endParaRPr lang="de-DE" b="1">
              <a:latin typeface="Biome"/>
              <a:cs typeface="Biome"/>
            </a:endParaRPr>
          </a:p>
          <a:p>
            <a:pPr marL="285750" indent="-285750">
              <a:buFont typeface="Wingdings"/>
              <a:buChar char="q"/>
              <a:defRPr/>
            </a:pPr>
            <a:r>
              <a:rPr lang="de-DE" b="1">
                <a:latin typeface="Biome"/>
                <a:cs typeface="Biome"/>
              </a:rPr>
              <a:t>sparse</a:t>
            </a:r>
            <a:r>
              <a:rPr lang="de-DE" b="1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data</a:t>
            </a:r>
            <a:endParaRPr b="1">
              <a:latin typeface="Biome"/>
              <a:cs typeface="Biome"/>
            </a:endParaRPr>
          </a:p>
        </p:txBody>
      </p:sp>
      <p:sp>
        <p:nvSpPr>
          <p:cNvPr id="937407162" name="Textfeld 1302228878"/>
          <p:cNvSpPr txBox="1"/>
          <p:nvPr/>
        </p:nvSpPr>
        <p:spPr bwMode="auto">
          <a:xfrm>
            <a:off x="5926632" y="4533543"/>
            <a:ext cx="3021441" cy="1189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285750" indent="-285750">
              <a:buFont typeface="Wingdings"/>
              <a:buChar char="q"/>
              <a:defRPr/>
            </a:pPr>
            <a:r>
              <a:rPr lang="de-DE" b="0">
                <a:latin typeface="Biome"/>
                <a:cs typeface="Biome"/>
              </a:rPr>
              <a:t>if</a:t>
            </a:r>
            <a:r>
              <a:rPr lang="de-DE" b="0">
                <a:latin typeface="Biome"/>
                <a:cs typeface="Biome"/>
              </a:rPr>
              <a:t> </a:t>
            </a:r>
            <a:r>
              <a:rPr lang="de-DE" b="1">
                <a:latin typeface="Biome"/>
                <a:cs typeface="Biome"/>
              </a:rPr>
              <a:t>few</a:t>
            </a:r>
            <a:r>
              <a:rPr lang="de-DE" b="1">
                <a:latin typeface="Biome"/>
                <a:cs typeface="Biome"/>
              </a:rPr>
              <a:t> </a:t>
            </a:r>
            <a:r>
              <a:rPr lang="de-DE" b="0">
                <a:latin typeface="Biome"/>
                <a:cs typeface="Biome"/>
              </a:rPr>
              <a:t>predictors</a:t>
            </a:r>
            <a:r>
              <a:rPr lang="de-DE" b="0">
                <a:latin typeface="Biome"/>
                <a:cs typeface="Biome"/>
              </a:rPr>
              <a:t> </a:t>
            </a:r>
            <a:r>
              <a:rPr lang="de-DE" b="0">
                <a:latin typeface="Biome"/>
                <a:cs typeface="Biome"/>
              </a:rPr>
              <a:t>with</a:t>
            </a:r>
            <a:r>
              <a:rPr lang="de-DE" b="0">
                <a:latin typeface="Biome"/>
                <a:cs typeface="Biome"/>
              </a:rPr>
              <a:t> real </a:t>
            </a:r>
            <a:r>
              <a:rPr lang="de-DE" b="0">
                <a:latin typeface="Biome"/>
                <a:cs typeface="Biome"/>
              </a:rPr>
              <a:t>effect</a:t>
            </a:r>
            <a:endParaRPr/>
          </a:p>
          <a:p>
            <a:pPr marL="285750" indent="-285750">
              <a:buFont typeface="Wingdings"/>
              <a:buChar char="q"/>
              <a:defRPr/>
            </a:pPr>
            <a:r>
              <a:rPr lang="de-DE" b="0">
                <a:latin typeface="Biome"/>
                <a:cs typeface="Biome"/>
              </a:rPr>
              <a:t>can</a:t>
            </a:r>
            <a:r>
              <a:rPr lang="de-DE" b="0">
                <a:latin typeface="Biome"/>
                <a:cs typeface="Biome"/>
              </a:rPr>
              <a:t> </a:t>
            </a:r>
            <a:r>
              <a:rPr lang="de-DE" b="1">
                <a:latin typeface="Biome"/>
                <a:cs typeface="Biome"/>
              </a:rPr>
              <a:t>eliminate</a:t>
            </a:r>
            <a:r>
              <a:rPr lang="de-DE" b="1">
                <a:latin typeface="Biome"/>
                <a:cs typeface="Biome"/>
              </a:rPr>
              <a:t> </a:t>
            </a:r>
            <a:r>
              <a:rPr lang="de-DE" b="0">
                <a:latin typeface="Biome"/>
                <a:cs typeface="Biome"/>
              </a:rPr>
              <a:t>predictors</a:t>
            </a:r>
            <a:endParaRPr lang="de-DE" b="0">
              <a:latin typeface="Biome"/>
              <a:cs typeface="Biome"/>
            </a:endParaRPr>
          </a:p>
          <a:p>
            <a:pPr marL="285750" indent="-285750">
              <a:buFont typeface="Wingdings"/>
              <a:buChar char="q"/>
              <a:defRPr/>
            </a:pPr>
            <a:r>
              <a:rPr lang="de-DE" b="0">
                <a:latin typeface="Biome"/>
                <a:cs typeface="Biome"/>
              </a:rPr>
              <a:t>more</a:t>
            </a:r>
            <a:r>
              <a:rPr lang="de-DE" b="0">
                <a:latin typeface="Biome"/>
                <a:cs typeface="Biome"/>
              </a:rPr>
              <a:t> </a:t>
            </a:r>
            <a:r>
              <a:rPr lang="de-DE" b="1">
                <a:latin typeface="Biome"/>
                <a:cs typeface="Biome"/>
              </a:rPr>
              <a:t>robust</a:t>
            </a:r>
            <a:endParaRPr b="0">
              <a:latin typeface="Biome"/>
              <a:cs typeface="Biome"/>
            </a:endParaRPr>
          </a:p>
        </p:txBody>
      </p:sp>
      <p:sp>
        <p:nvSpPr>
          <p:cNvPr id="1423358764" name="Textfeld 2088748575"/>
          <p:cNvSpPr txBox="1"/>
          <p:nvPr/>
        </p:nvSpPr>
        <p:spPr bwMode="auto">
          <a:xfrm>
            <a:off x="2123669" y="130816"/>
            <a:ext cx="4896661" cy="611706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de-DE" sz="3200" b="1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Regularized</a:t>
            </a:r>
            <a:r>
              <a:rPr lang="de-DE" sz="3200" b="1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 </a:t>
            </a:r>
            <a:r>
              <a:rPr lang="de-DE" sz="3200" b="1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regression</a:t>
            </a:r>
            <a:endParaRPr lang="de-DE" sz="3200" b="1" i="0" u="none" strike="noStrike" cap="none" spc="0">
              <a:solidFill>
                <a:srgbClr val="552373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3526320" name="Textfeld 1648655088"/>
          <p:cNvSpPr txBox="1"/>
          <p:nvPr/>
        </p:nvSpPr>
        <p:spPr bwMode="auto">
          <a:xfrm>
            <a:off x="2357850" y="84451"/>
            <a:ext cx="4176015" cy="611706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de-DE" sz="3200" b="1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Logistic</a:t>
            </a:r>
            <a:r>
              <a:rPr lang="de-DE" sz="3200" b="1" i="0" u="none" strike="noStrike" cap="none" spc="0">
                <a:solidFill>
                  <a:srgbClr val="552373"/>
                </a:solidFill>
                <a:latin typeface="Biome"/>
                <a:ea typeface="Calibri"/>
                <a:cs typeface="Biome"/>
              </a:rPr>
              <a:t> Regression</a:t>
            </a:r>
            <a:endParaRPr/>
          </a:p>
        </p:txBody>
      </p:sp>
      <p:sp>
        <p:nvSpPr>
          <p:cNvPr id="1370545173" name="Textfeld 80207348"/>
          <p:cNvSpPr txBox="1"/>
          <p:nvPr/>
        </p:nvSpPr>
        <p:spPr bwMode="auto">
          <a:xfrm>
            <a:off x="5764448" y="1427775"/>
            <a:ext cx="3240961" cy="1520673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2200">
                <a:latin typeface="Biome"/>
                <a:cs typeface="Biome"/>
              </a:rPr>
              <a:t>Linear </a:t>
            </a:r>
            <a:r>
              <a:rPr lang="de-DE" sz="2200">
                <a:latin typeface="Biome"/>
                <a:cs typeface="Biome"/>
              </a:rPr>
              <a:t>relationship</a:t>
            </a:r>
            <a:endParaRPr lang="de-DE" sz="2200">
              <a:latin typeface="Biome"/>
              <a:cs typeface="Biome"/>
            </a:endParaRPr>
          </a:p>
          <a:p>
            <a:pPr>
              <a:defRPr/>
            </a:pPr>
            <a:endParaRPr lang="de-DE" sz="2200">
              <a:latin typeface="Biome"/>
              <a:cs typeface="Biome"/>
            </a:endParaRPr>
          </a:p>
          <a:p>
            <a:pPr>
              <a:defRPr/>
            </a:pPr>
            <a:r>
              <a:rPr lang="de-DE" sz="2200" b="1">
                <a:latin typeface="Biome"/>
                <a:cs typeface="Biome"/>
              </a:rPr>
              <a:t>Target</a:t>
            </a:r>
            <a:r>
              <a:rPr lang="de-DE" sz="2200">
                <a:latin typeface="Biome"/>
                <a:cs typeface="Biome"/>
              </a:rPr>
              <a:t>: nominal</a:t>
            </a:r>
            <a:endParaRPr/>
          </a:p>
          <a:p>
            <a:pPr>
              <a:defRPr/>
            </a:pPr>
            <a:r>
              <a:rPr lang="de-DE" sz="2200" b="1">
                <a:latin typeface="Biome"/>
                <a:cs typeface="Biome"/>
              </a:rPr>
              <a:t>Predictor</a:t>
            </a:r>
            <a:r>
              <a:rPr lang="de-DE" sz="2200">
                <a:latin typeface="Biome"/>
                <a:cs typeface="Biome"/>
              </a:rPr>
              <a:t>: </a:t>
            </a:r>
            <a:r>
              <a:rPr lang="de-DE" sz="2200">
                <a:latin typeface="Biome"/>
                <a:cs typeface="Biome"/>
              </a:rPr>
              <a:t>numeric</a:t>
            </a:r>
            <a:endParaRPr lang="de-DE" sz="2200">
              <a:latin typeface="Biome"/>
              <a:cs typeface="Biome"/>
            </a:endParaRPr>
          </a:p>
        </p:txBody>
      </p:sp>
      <p:sp>
        <p:nvSpPr>
          <p:cNvPr id="1692056993" name="Rechteck 1084973407"/>
          <p:cNvSpPr/>
          <p:nvPr/>
        </p:nvSpPr>
        <p:spPr bwMode="auto">
          <a:xfrm>
            <a:off x="795206" y="5254153"/>
            <a:ext cx="3955790" cy="780937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>
                          <m:sty m:val="p"/>
                        </m:rPr>
                        <a:rPr lang="de-DE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ln</m:t>
                      </m:r>
                      <m:r>
                        <m:rPr/>
                        <a:rPr lang="de-DE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</m:t>
                      </m:r>
                      <m:f>
                        <m:fPr>
                          <m:ctrlPr>
                            <a:rPr lang="de-DE" sz="2200" b="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de-DE" sz="22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𝑔𝑟𝑜𝑢𝑝𝐴</m:t>
                          </m:r>
                        </m:num>
                        <m:den>
                          <m:r>
                            <m:rPr/>
                            <a:rPr lang="de-DE" sz="22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𝑛𝑜𝑛</m:t>
                          </m:r>
                          <m:r>
                            <m:rPr/>
                            <a:rPr lang="de-DE" sz="22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.</m:t>
                          </m:r>
                          <m:r>
                            <m:rPr/>
                            <a:rPr lang="de-DE" sz="22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𝑔𝑟𝑜𝑢𝑝𝐴</m:t>
                          </m:r>
                        </m:den>
                      </m:f>
                      <m:r>
                        <m:rPr/>
                        <a:rPr lang="de-DE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  <m:r>
                        <m:rPr/>
                        <a:rPr lang="de-DE" sz="20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b>
                        <m:sSubPr>
                          <m:ctrlPr>
                            <a:rPr lang="de-DE" sz="220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de-DE" sz="22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𝛽</m:t>
                          </m:r>
                        </m:e>
                        <m:sub>
                          <m:r>
                            <m:rPr/>
                            <a:rPr lang="de-DE" sz="22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0</m:t>
                          </m:r>
                        </m:sub>
                      </m:sSub>
                      <m:r>
                        <m:rPr/>
                        <a:rPr lang="de-DE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lang="de-DE" sz="220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de-DE" sz="22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𝛽</m:t>
                          </m:r>
                        </m:e>
                        <m:sub>
                          <m:r>
                            <m:rPr/>
                            <a:rPr lang="de-DE" sz="22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de-DE" sz="220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de-DE" sz="22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𝑥</m:t>
                          </m:r>
                        </m:e>
                        <m:sub>
                          <m:r>
                            <m:rPr/>
                            <a:rPr lang="de-DE" sz="20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/>
                        <a:rPr lang="de-DE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+...</m:t>
                      </m:r>
                    </m:oMath>
                  </m:oMathPara>
                </a14:m>
              </mc:Choice>
              <mc:Fallback/>
            </mc:AlternateContent>
            <a:endParaRPr sz="2200">
              <a:latin typeface="Cambria Math"/>
              <a:ea typeface="Cambria Math"/>
              <a:cs typeface="Cambria Math"/>
            </a:endParaRPr>
          </a:p>
        </p:txBody>
      </p:sp>
      <p:pic>
        <p:nvPicPr>
          <p:cNvPr id="1408263372" name="Grafik 2077209476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64007" y="1213378"/>
            <a:ext cx="5418188" cy="3749386"/>
          </a:xfrm>
          <a:prstGeom prst="rect">
            <a:avLst/>
          </a:prstGeom>
        </p:spPr>
      </p:pic>
      <p:sp>
        <p:nvSpPr>
          <p:cNvPr id="692686285" name="Rechteck 483704609"/>
          <p:cNvSpPr/>
          <p:nvPr/>
        </p:nvSpPr>
        <p:spPr bwMode="auto">
          <a:xfrm>
            <a:off x="6024832" y="5301999"/>
            <a:ext cx="2565520" cy="73309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</m:t>
                      </m:r>
                      <m:r>
                        <m:rPr/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nary>
                        <m:naryPr>
                          <m:chr m:val="∏"/>
                          <m:grow m:val="off"/>
                          <m:limLoc m:val="undOvr"/>
                          <m:supHide m:val="on"/>
                          <m:ctrlPr>
                            <a:rPr lang="en-US" sz="1800" b="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naryPr>
                        <m:sub>
                          <m:r>
                            <m:rPr/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𝑘</m:t>
                          </m:r>
                          <m:r>
                            <m:rPr/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: </m:t>
                          </m:r>
                          <m:sSub>
                            <m:sSubPr>
                              <m:ctrlPr>
                                <a:rPr lang="en-US" sz="1800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𝑦</m:t>
                              </m:r>
                            </m:e>
                            <m:sub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𝑘</m:t>
                              </m:r>
                            </m:sub>
                          </m:sSub>
                          <m:r>
                            <m:rPr/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=1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1800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𝑝</m:t>
                              </m:r>
                            </m:e>
                            <m:sub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  <m:nary>
                        <m:naryPr>
                          <m:chr m:val="∏"/>
                          <m:grow m:val="off"/>
                          <m:limLoc m:val="undOvr"/>
                          <m:supHide m:val="on"/>
                          <m:ctrlPr>
                            <a:rPr lang="en-US" sz="1800" b="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sz="1800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𝑘</m:t>
                              </m:r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:</m:t>
                              </m:r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𝑦</m:t>
                              </m:r>
                            </m:e>
                            <m:sub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𝑘</m:t>
                              </m:r>
                            </m:sub>
                          </m:sSub>
                          <m:r>
                            <m:rPr/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=0</m:t>
                          </m:r>
                        </m:sub>
                        <m:sup/>
                        <m:e>
                          <m:r>
                            <m:rPr/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(1−</m:t>
                          </m:r>
                          <m:sSub>
                            <m:sSubPr>
                              <m:ctrlPr>
                                <a:rPr lang="en-US" sz="1800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𝑝</m:t>
                              </m:r>
                            </m:e>
                            <m:sub>
                              <m:r>
                                <m:rPr/>
                                <a:rPr lang="en-US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𝑘</m:t>
                              </m:r>
                            </m:sub>
                          </m:sSub>
                          <m:r>
                            <m:rPr/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</mc:Choice>
              <mc:Fallback/>
            </mc:AlternateContent>
            <a:endParaRPr>
              <a:latin typeface="Cambria Math"/>
              <a:ea typeface="Cambria Math"/>
              <a:cs typeface="Cambria Math"/>
            </a:endParaRPr>
          </a:p>
        </p:txBody>
      </p:sp>
      <p:sp>
        <p:nvSpPr>
          <p:cNvPr id="84792999" name="Textfeld 1925625022"/>
          <p:cNvSpPr txBox="1"/>
          <p:nvPr/>
        </p:nvSpPr>
        <p:spPr bwMode="auto">
          <a:xfrm>
            <a:off x="5764448" y="4703585"/>
            <a:ext cx="3595238" cy="4494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l">
              <a:defRPr/>
            </a:pPr>
            <a:r>
              <a:rPr lang="de-DE" sz="2200" b="1" i="0" u="none" strike="noStrike" cap="none" spc="0">
                <a:solidFill>
                  <a:schemeClr val="tx1"/>
                </a:solidFill>
                <a:latin typeface="Biome"/>
                <a:ea typeface="Arial"/>
                <a:cs typeface="Biome"/>
              </a:rPr>
              <a:t>Objective</a:t>
            </a:r>
            <a:r>
              <a:rPr lang="de-DE" sz="2200" b="0" i="0" u="none" strike="noStrike" cap="none" spc="0">
                <a:solidFill>
                  <a:schemeClr val="tx1"/>
                </a:solidFill>
                <a:latin typeface="Biome"/>
                <a:ea typeface="Arial"/>
                <a:cs typeface="Biome"/>
              </a:rPr>
              <a:t>: </a:t>
            </a:r>
            <a:r>
              <a:rPr lang="de-DE" sz="2200" b="0" i="0" u="none" strike="noStrike" cap="none" spc="0">
                <a:solidFill>
                  <a:schemeClr val="tx1"/>
                </a:solidFill>
                <a:latin typeface="Biome"/>
                <a:ea typeface="Arial"/>
                <a:cs typeface="Biome"/>
              </a:rPr>
              <a:t>Maximize</a:t>
            </a:r>
            <a:endParaRPr lang="de-DE" sz="2200" b="0" i="0" u="none" strike="noStrike" cap="none" spc="0">
              <a:solidFill>
                <a:schemeClr val="tx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17190644" name="Grafik 1983652797"/>
          <p:cNvPicPr>
            <a:picLocks noChangeAspect="1"/>
          </p:cNvPicPr>
          <p:nvPr/>
        </p:nvPicPr>
        <p:blipFill rotWithShape="1">
          <a:blip r:embed="rId3"/>
          <a:srcRect l="8836" t="0" r="12179" b="10171"/>
          <a:stretch/>
        </p:blipFill>
        <p:spPr bwMode="auto">
          <a:xfrm flipH="0" flipV="0">
            <a:off x="118228" y="737605"/>
            <a:ext cx="8950309" cy="5725787"/>
          </a:xfrm>
          <a:prstGeom prst="rect">
            <a:avLst/>
          </a:prstGeom>
        </p:spPr>
      </p:pic>
      <p:sp>
        <p:nvSpPr>
          <p:cNvPr id="550012314" name="Textfeld 811787826"/>
          <p:cNvSpPr txBox="1"/>
          <p:nvPr/>
        </p:nvSpPr>
        <p:spPr bwMode="auto">
          <a:xfrm>
            <a:off x="3048362" y="177539"/>
            <a:ext cx="3260316" cy="611706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Random </a:t>
            </a: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forest</a:t>
            </a:r>
            <a:endParaRPr sz="3200" b="1">
              <a:solidFill>
                <a:srgbClr val="552373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61306867" name="Grafik 774420010"/>
          <p:cNvPicPr>
            <a:picLocks noChangeAspect="1"/>
          </p:cNvPicPr>
          <p:nvPr/>
        </p:nvPicPr>
        <p:blipFill rotWithShape="1">
          <a:blip r:embed="rId3"/>
          <a:srcRect l="8836" t="0" r="12179" b="9733"/>
          <a:stretch/>
        </p:blipFill>
        <p:spPr bwMode="auto">
          <a:xfrm flipH="0" flipV="0">
            <a:off x="436820" y="919995"/>
            <a:ext cx="7993380" cy="5138546"/>
          </a:xfrm>
          <a:prstGeom prst="rect">
            <a:avLst/>
          </a:prstGeom>
        </p:spPr>
      </p:pic>
      <p:sp>
        <p:nvSpPr>
          <p:cNvPr id="324797038" name="Textfeld 1362378915"/>
          <p:cNvSpPr txBox="1"/>
          <p:nvPr/>
        </p:nvSpPr>
        <p:spPr bwMode="auto">
          <a:xfrm>
            <a:off x="32813" y="117624"/>
            <a:ext cx="1970880" cy="1066254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Regression</a:t>
            </a:r>
            <a:endParaRPr sz="2000" b="1">
              <a:solidFill>
                <a:srgbClr val="31804A"/>
              </a:solidFill>
              <a:latin typeface="Biome"/>
              <a:cs typeface="Biome"/>
            </a:endParaRPr>
          </a:p>
          <a:p>
            <a:pPr algn="ctr">
              <a:defRPr/>
            </a:pP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&amp;</a:t>
            </a:r>
            <a:endParaRPr sz="2000" b="1">
              <a:solidFill>
                <a:srgbClr val="31804A"/>
              </a:solidFill>
              <a:latin typeface="Biome"/>
              <a:cs typeface="Biome"/>
            </a:endParaRPr>
          </a:p>
          <a:p>
            <a:pPr algn="ctr">
              <a:defRPr/>
            </a:pP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Classification</a:t>
            </a:r>
            <a:endParaRPr sz="2000" b="1">
              <a:solidFill>
                <a:srgbClr val="31804A"/>
              </a:solidFill>
              <a:latin typeface="Biome"/>
              <a:cs typeface="Biome"/>
            </a:endParaRPr>
          </a:p>
        </p:txBody>
      </p:sp>
      <p:sp>
        <p:nvSpPr>
          <p:cNvPr id="2057542338" name="Textfeld 1603169501"/>
          <p:cNvSpPr txBox="1"/>
          <p:nvPr/>
        </p:nvSpPr>
        <p:spPr bwMode="auto">
          <a:xfrm>
            <a:off x="113558" y="5687735"/>
            <a:ext cx="2466900" cy="10061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Node 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impurity</a:t>
            </a:r>
            <a:endParaRPr lang="de-DE" sz="2000" b="1">
              <a:solidFill>
                <a:srgbClr val="31804A"/>
              </a:solidFill>
              <a:latin typeface="Biome"/>
              <a:cs typeface="Biome"/>
            </a:endParaRPr>
          </a:p>
          <a:p>
            <a:pPr algn="ctr">
              <a:defRPr/>
            </a:pPr>
            <a:r>
              <a:rPr lang="de-DE" sz="2000" b="1" i="0" u="none" strike="noStrike" cap="none" spc="0">
                <a:solidFill>
                  <a:srgbClr val="31804A"/>
                </a:solidFill>
                <a:latin typeface="Biome"/>
                <a:ea typeface="Biome"/>
                <a:cs typeface="Biome"/>
              </a:rPr>
              <a:t>Bagging</a:t>
            </a:r>
            <a:endParaRPr lang="de-DE" sz="2000" b="1">
              <a:solidFill>
                <a:srgbClr val="31804A"/>
              </a:solidFill>
              <a:latin typeface="Biome"/>
              <a:cs typeface="Biome"/>
            </a:endParaRPr>
          </a:p>
          <a:p>
            <a:pPr algn="ctr">
              <a:defRPr/>
            </a:pP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Out-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of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-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bag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 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error</a:t>
            </a:r>
            <a:endParaRPr lang="de-DE" sz="2000" b="1">
              <a:solidFill>
                <a:srgbClr val="31804A"/>
              </a:solidFill>
              <a:latin typeface="Biome"/>
              <a:cs typeface="Biome"/>
            </a:endParaRPr>
          </a:p>
        </p:txBody>
      </p:sp>
      <p:sp>
        <p:nvSpPr>
          <p:cNvPr id="1884115027" name="Textfeld 1279064384"/>
          <p:cNvSpPr txBox="1"/>
          <p:nvPr/>
        </p:nvSpPr>
        <p:spPr bwMode="auto">
          <a:xfrm>
            <a:off x="6750627" y="5687736"/>
            <a:ext cx="2279814" cy="741613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Variable 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importance</a:t>
            </a:r>
            <a:endParaRPr lang="de-DE" sz="2000" b="1">
              <a:solidFill>
                <a:srgbClr val="31804A"/>
              </a:solidFill>
              <a:latin typeface="Biome"/>
              <a:cs typeface="Biome"/>
            </a:endParaRPr>
          </a:p>
        </p:txBody>
      </p:sp>
      <p:sp>
        <p:nvSpPr>
          <p:cNvPr id="1523611164" name="Textfeld 219900161"/>
          <p:cNvSpPr txBox="1"/>
          <p:nvPr/>
        </p:nvSpPr>
        <p:spPr bwMode="auto">
          <a:xfrm>
            <a:off x="6115663" y="39580"/>
            <a:ext cx="3370884" cy="13109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endParaRPr lang="de-DE" sz="2000" b="1">
              <a:solidFill>
                <a:srgbClr val="31804A"/>
              </a:solidFill>
              <a:latin typeface="Biome"/>
              <a:cs typeface="Biome"/>
            </a:endParaRPr>
          </a:p>
          <a:p>
            <a:pPr algn="ctr">
              <a:defRPr/>
            </a:pP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Variable 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selection</a:t>
            </a:r>
            <a:endParaRPr lang="de-DE" sz="2000" b="1">
              <a:solidFill>
                <a:srgbClr val="31804A"/>
              </a:solidFill>
              <a:latin typeface="Biome"/>
              <a:cs typeface="Biome"/>
            </a:endParaRPr>
          </a:p>
          <a:p>
            <a:pPr algn="ctr">
              <a:defRPr/>
            </a:pP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#trees</a:t>
            </a:r>
            <a:endParaRPr/>
          </a:p>
          <a:p>
            <a:pPr algn="ctr">
              <a:defRPr/>
            </a:pP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minimal 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node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 </a:t>
            </a:r>
            <a:r>
              <a:rPr lang="de-DE" sz="2000" b="1">
                <a:solidFill>
                  <a:srgbClr val="31804A"/>
                </a:solidFill>
                <a:latin typeface="Biome"/>
                <a:cs typeface="Biome"/>
              </a:rPr>
              <a:t>size</a:t>
            </a:r>
            <a:endParaRPr lang="de-DE" sz="2000" b="1">
              <a:solidFill>
                <a:srgbClr val="31804A"/>
              </a:solidFill>
              <a:latin typeface="Biome"/>
              <a:cs typeface="Biome"/>
            </a:endParaRPr>
          </a:p>
        </p:txBody>
      </p:sp>
      <p:sp>
        <p:nvSpPr>
          <p:cNvPr id="1708628613" name="Textfeld 2"/>
          <p:cNvSpPr txBox="1"/>
          <p:nvPr/>
        </p:nvSpPr>
        <p:spPr bwMode="auto">
          <a:xfrm>
            <a:off x="2717390" y="117624"/>
            <a:ext cx="37092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Random </a:t>
            </a: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forest</a:t>
            </a:r>
            <a:endParaRPr lang="de-DE" sz="3200" b="1">
              <a:solidFill>
                <a:srgbClr val="552373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720578722" name="Grafik 1421754639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206774" y="1313264"/>
            <a:ext cx="5826725" cy="4567990"/>
          </a:xfrm>
          <a:prstGeom prst="rect">
            <a:avLst/>
          </a:prstGeom>
        </p:spPr>
      </p:pic>
      <p:sp>
        <p:nvSpPr>
          <p:cNvPr id="2055547637" name="Textfeld 109679736"/>
          <p:cNvSpPr txBox="1"/>
          <p:nvPr/>
        </p:nvSpPr>
        <p:spPr bwMode="auto">
          <a:xfrm>
            <a:off x="5919756" y="1373598"/>
            <a:ext cx="3132011" cy="871392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2400" b="1">
                <a:latin typeface="Biome"/>
                <a:cs typeface="Biome"/>
              </a:rPr>
              <a:t>Distance</a:t>
            </a:r>
            <a:endParaRPr lang="de-DE" sz="2400">
              <a:latin typeface="Biome"/>
              <a:cs typeface="Biome"/>
            </a:endParaRPr>
          </a:p>
          <a:p>
            <a:pPr>
              <a:defRPr/>
            </a:pPr>
            <a:r>
              <a:rPr lang="de-DE" sz="2400">
                <a:latin typeface="Biome"/>
                <a:cs typeface="Biome"/>
              </a:rPr>
              <a:t>How</a:t>
            </a:r>
            <a:r>
              <a:rPr lang="de-DE" sz="2400">
                <a:latin typeface="Biome"/>
                <a:cs typeface="Biome"/>
              </a:rPr>
              <a:t> </a:t>
            </a:r>
            <a:r>
              <a:rPr lang="de-DE" sz="2400">
                <a:latin typeface="Biome"/>
                <a:cs typeface="Biome"/>
              </a:rPr>
              <a:t>many</a:t>
            </a:r>
            <a:r>
              <a:rPr lang="de-DE" sz="2400">
                <a:latin typeface="Biome"/>
                <a:cs typeface="Biome"/>
              </a:rPr>
              <a:t> </a:t>
            </a:r>
            <a:r>
              <a:rPr lang="de-DE" sz="2400">
                <a:latin typeface="Biome"/>
                <a:cs typeface="Biome"/>
              </a:rPr>
              <a:t>voters</a:t>
            </a:r>
            <a:r>
              <a:rPr lang="de-DE" sz="2400">
                <a:latin typeface="Biome"/>
                <a:cs typeface="Biome"/>
              </a:rPr>
              <a:t>? </a:t>
            </a:r>
            <a:endParaRPr sz="2400">
              <a:latin typeface="Biome"/>
              <a:cs typeface="Biome"/>
            </a:endParaRPr>
          </a:p>
        </p:txBody>
      </p:sp>
      <p:sp>
        <p:nvSpPr>
          <p:cNvPr id="2144907714" name="Textfeld 1136496095"/>
          <p:cNvSpPr txBox="1"/>
          <p:nvPr/>
        </p:nvSpPr>
        <p:spPr bwMode="auto">
          <a:xfrm>
            <a:off x="364035" y="183740"/>
            <a:ext cx="4605556" cy="611706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K-</a:t>
            </a: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Nearest</a:t>
            </a: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 </a:t>
            </a: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Neighbour</a:t>
            </a:r>
            <a:endParaRPr sz="3200" b="1">
              <a:solidFill>
                <a:srgbClr val="552373"/>
              </a:solidFill>
              <a:latin typeface="Biome"/>
              <a:cs typeface="Biome"/>
            </a:endParaRPr>
          </a:p>
        </p:txBody>
      </p:sp>
      <p:sp>
        <p:nvSpPr>
          <p:cNvPr id="357749159" name="Pfeil: nach rechts 1"/>
          <p:cNvSpPr/>
          <p:nvPr/>
        </p:nvSpPr>
        <p:spPr bwMode="auto">
          <a:xfrm rot="5400000">
            <a:off x="7085859" y="2665058"/>
            <a:ext cx="546587" cy="25144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42087028" name="Textfeld 2"/>
          <p:cNvSpPr txBox="1"/>
          <p:nvPr/>
        </p:nvSpPr>
        <p:spPr bwMode="auto">
          <a:xfrm>
            <a:off x="7175673" y="3336572"/>
            <a:ext cx="366960" cy="481863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2400" b="1">
                <a:latin typeface="Biome"/>
                <a:cs typeface="Biome"/>
              </a:rPr>
              <a:t>k</a:t>
            </a:r>
            <a:endParaRPr sz="2400"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59943447" name="Title 1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de-DE" sz="4000">
                <a:solidFill>
                  <a:schemeClr val="bg1"/>
                </a:solidFill>
                <a:latin typeface="Biome"/>
                <a:cs typeface="Biome"/>
              </a:rPr>
              <a:t>Handling </a:t>
            </a:r>
            <a:r>
              <a:rPr lang="de-DE" sz="4000">
                <a:solidFill>
                  <a:schemeClr val="bg1"/>
                </a:solidFill>
                <a:latin typeface="Biome"/>
                <a:cs typeface="Biome"/>
              </a:rPr>
              <a:t>the</a:t>
            </a:r>
            <a:r>
              <a:rPr lang="de-DE" sz="40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4000">
                <a:solidFill>
                  <a:schemeClr val="bg1"/>
                </a:solidFill>
                <a:latin typeface="Biome"/>
                <a:cs typeface="Biome"/>
              </a:rPr>
              <a:t>data</a:t>
            </a:r>
            <a:endParaRPr sz="40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78514720" name="Content Placeholder 2"/>
          <p:cNvSpPr>
            <a:spLocks noGrp="1"/>
          </p:cNvSpPr>
          <p:nvPr>
            <p:ph idx="1"/>
          </p:nvPr>
        </p:nvSpPr>
        <p:spPr bwMode="auto">
          <a:xfrm>
            <a:off x="457198" y="1695452"/>
            <a:ext cx="8152535" cy="4887910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/>
          <a:p>
            <a:pPr>
              <a:lnSpc>
                <a:spcPct val="114999"/>
              </a:lnSpc>
              <a:buFont typeface="Wingdings"/>
              <a:buChar char="q"/>
              <a:defRPr/>
            </a:pPr>
            <a:r>
              <a:rPr lang="de-DE" sz="2800" b="1">
                <a:solidFill>
                  <a:schemeClr val="bg1"/>
                </a:solidFill>
                <a:latin typeface="Biome"/>
                <a:cs typeface="Biome"/>
              </a:rPr>
              <a:t>Train &amp; </a:t>
            </a:r>
            <a:r>
              <a:rPr lang="de-DE" sz="2800" b="1">
                <a:solidFill>
                  <a:schemeClr val="bg1"/>
                </a:solidFill>
                <a:latin typeface="Biome"/>
                <a:cs typeface="Biome"/>
              </a:rPr>
              <a:t>test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as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separate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data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frames</a:t>
            </a:r>
            <a:endParaRPr lang="de-DE" sz="2800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lnSpc>
                <a:spcPct val="114999"/>
              </a:lnSpc>
              <a:buFont typeface="Wingdings"/>
              <a:buChar char="q"/>
              <a:defRPr/>
            </a:pP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Test </a:t>
            </a:r>
            <a:r>
              <a:rPr lang="de-DE" sz="28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→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reality</a:t>
            </a:r>
            <a:endParaRPr lang="de-DE" sz="2800">
              <a:solidFill>
                <a:schemeClr val="bg1"/>
              </a:solidFill>
              <a:latin typeface="Biome"/>
              <a:cs typeface="Biome"/>
            </a:endParaRPr>
          </a:p>
          <a:p>
            <a:pPr marL="457200" lvl="1" indent="0">
              <a:lnSpc>
                <a:spcPct val="114999"/>
              </a:lnSpc>
              <a:buNone/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No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oversampling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or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imbalance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corrections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!</a:t>
            </a:r>
            <a:endParaRPr/>
          </a:p>
          <a:p>
            <a:pPr lvl="0">
              <a:lnSpc>
                <a:spcPct val="114999"/>
              </a:lnSpc>
              <a:buFont typeface="Wingdings"/>
              <a:buChar char="q"/>
              <a:defRPr/>
            </a:pPr>
            <a:r>
              <a:rPr lang="de-DE" sz="2800" b="1">
                <a:solidFill>
                  <a:schemeClr val="bg1"/>
                </a:solidFill>
                <a:latin typeface="Biome"/>
                <a:cs typeface="Biome"/>
              </a:rPr>
              <a:t>Data </a:t>
            </a:r>
            <a:r>
              <a:rPr lang="de-DE" sz="2800" b="1">
                <a:solidFill>
                  <a:schemeClr val="bg1"/>
                </a:solidFill>
                <a:latin typeface="Biome"/>
                <a:cs typeface="Biome"/>
              </a:rPr>
              <a:t>leakage</a:t>
            </a:r>
            <a:endParaRPr lang="de-DE" sz="2800" b="1">
              <a:solidFill>
                <a:schemeClr val="bg1"/>
              </a:solidFill>
              <a:latin typeface="Biome"/>
              <a:cs typeface="Biome"/>
            </a:endParaRPr>
          </a:p>
          <a:p>
            <a:pPr marL="457200" lvl="1" indent="0">
              <a:lnSpc>
                <a:spcPct val="114999"/>
              </a:lnSpc>
              <a:buNone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Data-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driven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steps</a:t>
            </a:r>
            <a:r>
              <a:rPr lang="de-DE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: </a:t>
            </a:r>
            <a:r>
              <a:rPr lang="de-DE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tuning</a:t>
            </a:r>
            <a:r>
              <a:rPr lang="de-DE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, CV, </a:t>
            </a:r>
            <a:r>
              <a:rPr lang="de-DE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imputations</a:t>
            </a:r>
            <a:r>
              <a:rPr lang="de-DE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...</a:t>
            </a:r>
            <a:endParaRPr lang="de-DE"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246150" name=" 1008161526"/>
          <p:cNvSpPr/>
          <p:nvPr/>
        </p:nvSpPr>
        <p:spPr bwMode="auto">
          <a:xfrm>
            <a:off x="342418" y="846360"/>
            <a:ext cx="8775466" cy="484667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>
              <a:defRPr/>
            </a:pPr>
            <a:r>
              <a:rPr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#</a:t>
            </a:r>
            <a:r>
              <a:rPr lang="de-DE"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1</a:t>
            </a:r>
            <a:r>
              <a:rPr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 split data - rsample</a:t>
            </a:r>
            <a:endParaRPr/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initial_split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(data,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prop =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600" b="0" i="0" u="none">
                <a:solidFill>
                  <a:srgbClr val="009999"/>
                </a:solidFill>
                <a:latin typeface="Consolas"/>
                <a:ea typeface="Consolas"/>
                <a:cs typeface="Consolas"/>
              </a:rPr>
              <a:t>0.8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)</a:t>
            </a:r>
            <a:endParaRPr sz="26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endParaRPr sz="2600"/>
          </a:p>
          <a:p>
            <a:pPr>
              <a:defRPr/>
            </a:pPr>
            <a:r>
              <a:rPr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#</a:t>
            </a:r>
            <a:r>
              <a:rPr lang="de-DE"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2</a:t>
            </a:r>
            <a:r>
              <a:rPr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 preprocess - recipes</a:t>
            </a:r>
            <a:endParaRPr sz="2600" b="0" i="0" u="none">
              <a:solidFill>
                <a:srgbClr val="333333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recipe </a:t>
            </a:r>
            <a:r>
              <a:rPr sz="2600" b="0" i="0" u="none">
                <a:solidFill>
                  <a:srgbClr val="0086B3"/>
                </a:solidFill>
                <a:latin typeface="Consolas"/>
                <a:ea typeface="Consolas"/>
                <a:cs typeface="Consolas"/>
              </a:rPr>
              <a:t>&lt;-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recipe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(y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~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x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data =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data)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%&gt;%</a:t>
            </a:r>
            <a:endParaRPr sz="2600" b="0" i="0" u="none">
              <a:solidFill>
                <a:srgbClr val="63A35C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	step_...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%&gt;%</a:t>
            </a:r>
            <a:endParaRPr sz="2600" b="0" i="0" u="none">
              <a:solidFill>
                <a:srgbClr val="63A35C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	step_...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 ...</a:t>
            </a:r>
            <a:endParaRPr sz="26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endParaRPr sz="2600" b="0" i="0" u="none">
              <a:solidFill>
                <a:srgbClr val="333333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#</a:t>
            </a:r>
            <a:r>
              <a:rPr lang="de-DE"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3</a:t>
            </a:r>
            <a:r>
              <a:rPr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 model choose 1) model, 2) engine, 3)</a:t>
            </a:r>
            <a:r>
              <a:rPr lang="de-DE"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mode</a:t>
            </a:r>
            <a:endParaRPr/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linear_reg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de-DE" sz="2600" b="0" i="1" u="none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ea typeface="Consolas"/>
                <a:cs typeface="Consolas"/>
              </a:rPr>
              <a:t>or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rand_forest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%&gt;%</a:t>
            </a:r>
            <a:endParaRPr sz="2600" b="0" i="0" u="none">
              <a:solidFill>
                <a:srgbClr val="333333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	</a:t>
            </a: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set_engine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%&gt;%</a:t>
            </a:r>
            <a:endParaRPr sz="2600" b="0" i="0" u="none">
              <a:solidFill>
                <a:srgbClr val="63A35C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	set_mode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</a:t>
            </a:r>
            <a:endParaRPr/>
          </a:p>
        </p:txBody>
      </p:sp>
      <p:sp>
        <p:nvSpPr>
          <p:cNvPr id="1249848889" name="Textfeld 78716270"/>
          <p:cNvSpPr txBox="1"/>
          <p:nvPr/>
        </p:nvSpPr>
        <p:spPr bwMode="auto">
          <a:xfrm>
            <a:off x="5934106" y="862512"/>
            <a:ext cx="1567263" cy="1280520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training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</a:t>
            </a:r>
            <a:endParaRPr sz="26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ct val="150000"/>
              </a:lnSpc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testing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</a:t>
            </a:r>
            <a:endParaRPr sz="2600"/>
          </a:p>
        </p:txBody>
      </p:sp>
      <p:cxnSp>
        <p:nvCxnSpPr>
          <p:cNvPr id="1148106701" name="Gerader Verbinder 1019471374"/>
          <p:cNvCxnSpPr/>
          <p:nvPr/>
        </p:nvCxnSpPr>
        <p:spPr bwMode="auto">
          <a:xfrm flipV="1">
            <a:off x="4791106" y="1121048"/>
            <a:ext cx="1088571" cy="353785"/>
          </a:xfrm>
          <a:prstGeom prst="line">
            <a:avLst/>
          </a:prstGeom>
          <a:ln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845166089" name="Gerader Verbinder 219957824"/>
          <p:cNvCxnSpPr/>
          <p:nvPr/>
        </p:nvCxnSpPr>
        <p:spPr bwMode="auto">
          <a:xfrm>
            <a:off x="4791106" y="1502772"/>
            <a:ext cx="1142999" cy="225334"/>
          </a:xfrm>
          <a:prstGeom prst="line">
            <a:avLst/>
          </a:prstGeom>
          <a:ln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794075511" name="Textfeld 1443059920"/>
          <p:cNvSpPr txBox="1"/>
          <p:nvPr/>
        </p:nvSpPr>
        <p:spPr bwMode="auto">
          <a:xfrm>
            <a:off x="5107484" y="1291953"/>
            <a:ext cx="689969" cy="3657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l">
              <a:defRPr/>
            </a:pPr>
            <a:r>
              <a:rPr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%&gt;%</a:t>
            </a:r>
            <a:endParaRPr sz="2600" b="0" i="0" u="none">
              <a:solidFill>
                <a:srgbClr val="63A35C"/>
              </a:solidFill>
              <a:latin typeface="Consolas"/>
              <a:ea typeface="Consolas"/>
              <a:cs typeface="Consola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2100357010" name="Tabelle 1915009871"/>
          <p:cNvGraphicFramePr>
            <a:graphicFrameLocks xmlns:a="http://schemas.openxmlformats.org/drawingml/2006/main"/>
          </p:cNvGraphicFramePr>
          <p:nvPr/>
        </p:nvGraphicFramePr>
        <p:xfrm rot="0">
          <a:off x="321696" y="1549017"/>
          <a:ext cx="8271594" cy="3258984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{00A15C55-8517-42AA-B614-E9B94910E393}</a:tableStyleId>
              </a:tblPr>
              <a:tblGrid>
                <a:gridCol w="1305953"/>
                <a:gridCol w="2448663"/>
                <a:gridCol w="4516978"/>
              </a:tblGrid>
              <a:tr h="3558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Mode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Backend package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Notes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</a:tr>
              <a:tr h="851064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regression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stats::lm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The base R linear model (lm()), ordinary least squares regression.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</a:tr>
              <a:tr h="870819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regression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stats::</a:t>
                      </a:r>
                      <a:r>
                        <a:rPr sz="2000" b="1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glm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Generalized linear model, allows different families (e.g. Gaussian, binomial).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</a:tr>
              <a:tr h="870819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regression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glmnet</a:t>
                      </a:r>
                      <a:r>
                        <a:rPr lang="de-DE" sz="2000" b="1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::</a:t>
                      </a:r>
                      <a:r>
                        <a:rPr lang="en-US" sz="2000" b="1" u="none" strike="noStrike" cap="none" spc="0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glmnet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u="none">
                          <a:solidFill>
                            <a:srgbClr val="000000"/>
                          </a:solidFill>
                          <a:latin typeface="Biome"/>
                          <a:cs typeface="Biome"/>
                        </a:rPr>
                        <a:t>Regularized regression (LASSO, ridge, elastic net). Efficient for high-dimensional data.</a:t>
                      </a:r>
                      <a:endParaRPr sz="2000">
                        <a:latin typeface="Biome"/>
                        <a:cs typeface="Biome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1471396074" name="Gerader Verbinder 6"/>
          <p:cNvCxnSpPr/>
          <p:nvPr/>
        </p:nvCxnSpPr>
        <p:spPr bwMode="auto">
          <a:xfrm flipH="1">
            <a:off x="2907792" y="3191526"/>
            <a:ext cx="2011759" cy="0"/>
          </a:xfrm>
          <a:prstGeom prst="line">
            <a:avLst/>
          </a:prstGeom>
          <a:ln w="38100" cap="flat" cmpd="sng" algn="ctr">
            <a:solidFill>
              <a:srgbClr val="31804A"/>
            </a:solidFill>
            <a:prstDash val="solid"/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78529446" name="Gerader Verbinder 2"/>
          <p:cNvCxnSpPr/>
          <p:nvPr/>
        </p:nvCxnSpPr>
        <p:spPr bwMode="auto">
          <a:xfrm flipV="1">
            <a:off x="4556973" y="1805974"/>
            <a:ext cx="0" cy="1604440"/>
          </a:xfrm>
          <a:prstGeom prst="line">
            <a:avLst/>
          </a:prstGeom>
          <a:ln w="38100" cap="flat" cmpd="sng" algn="ctr">
            <a:solidFill>
              <a:srgbClr val="31804A"/>
            </a:solidFill>
            <a:prstDash val="solid"/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120971838" name="Textfeld 1147815783"/>
          <p:cNvSpPr txBox="1"/>
          <p:nvPr/>
        </p:nvSpPr>
        <p:spPr bwMode="auto">
          <a:xfrm>
            <a:off x="3150912" y="411736"/>
            <a:ext cx="2917465" cy="1001172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early</a:t>
            </a:r>
            <a:r>
              <a:rPr lang="de-DE" sz="2800">
                <a:latin typeface="Biome"/>
                <a:cs typeface="Biome"/>
              </a:rPr>
              <a:t> </a:t>
            </a:r>
            <a:r>
              <a:rPr lang="de-DE" sz="2800">
                <a:latin typeface="Biome"/>
                <a:cs typeface="Biome"/>
              </a:rPr>
              <a:t>detection</a:t>
            </a:r>
            <a:endParaRPr lang="de-DE" sz="2800">
              <a:latin typeface="Biome"/>
              <a:cs typeface="Biome"/>
            </a:endParaRPr>
          </a:p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screening</a:t>
            </a:r>
            <a:endParaRPr sz="2800">
              <a:latin typeface="Biome"/>
              <a:cs typeface="Biome"/>
            </a:endParaRPr>
          </a:p>
        </p:txBody>
      </p:sp>
      <p:sp>
        <p:nvSpPr>
          <p:cNvPr id="488784367" name="Textfeld 121148730"/>
          <p:cNvSpPr txBox="1"/>
          <p:nvPr/>
        </p:nvSpPr>
        <p:spPr bwMode="auto">
          <a:xfrm>
            <a:off x="6284782" y="2608194"/>
            <a:ext cx="2493952" cy="1001172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treatment</a:t>
            </a:r>
            <a:br>
              <a:rPr lang="de-DE" sz="2800">
                <a:latin typeface="Biome"/>
                <a:cs typeface="Biome"/>
              </a:rPr>
            </a:br>
            <a:r>
              <a:rPr lang="de-DE" sz="2800">
                <a:latin typeface="Biome"/>
                <a:cs typeface="Biome"/>
              </a:rPr>
              <a:t>optimization</a:t>
            </a:r>
            <a:endParaRPr sz="2800">
              <a:latin typeface="Biome"/>
              <a:cs typeface="Biome"/>
            </a:endParaRPr>
          </a:p>
        </p:txBody>
      </p:sp>
      <p:sp>
        <p:nvSpPr>
          <p:cNvPr id="1395117466" name="Textfeld 97515649"/>
          <p:cNvSpPr txBox="1"/>
          <p:nvPr/>
        </p:nvSpPr>
        <p:spPr bwMode="auto">
          <a:xfrm>
            <a:off x="3150912" y="5234293"/>
            <a:ext cx="2998706" cy="546753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clinical</a:t>
            </a:r>
            <a:r>
              <a:rPr lang="de-DE" sz="2800">
                <a:latin typeface="Biome"/>
                <a:cs typeface="Biome"/>
              </a:rPr>
              <a:t> </a:t>
            </a:r>
            <a:r>
              <a:rPr lang="de-DE" sz="2800">
                <a:latin typeface="Biome"/>
                <a:cs typeface="Biome"/>
              </a:rPr>
              <a:t>decision</a:t>
            </a:r>
            <a:endParaRPr sz="2800">
              <a:latin typeface="Biome"/>
              <a:cs typeface="Biome"/>
            </a:endParaRPr>
          </a:p>
        </p:txBody>
      </p:sp>
      <p:sp>
        <p:nvSpPr>
          <p:cNvPr id="1555799785" name="Textfeld 1962704620"/>
          <p:cNvSpPr txBox="1"/>
          <p:nvPr/>
        </p:nvSpPr>
        <p:spPr bwMode="auto">
          <a:xfrm>
            <a:off x="223521" y="2648674"/>
            <a:ext cx="2396169" cy="1001172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equity</a:t>
            </a:r>
            <a:r>
              <a:rPr lang="de-DE" sz="2800">
                <a:latin typeface="Biome"/>
                <a:cs typeface="Biome"/>
              </a:rPr>
              <a:t> and</a:t>
            </a:r>
            <a:br>
              <a:rPr lang="de-DE" sz="2800">
                <a:latin typeface="Biome"/>
                <a:cs typeface="Biome"/>
              </a:rPr>
            </a:br>
            <a:r>
              <a:rPr lang="de-DE" sz="2800">
                <a:latin typeface="Biome"/>
                <a:cs typeface="Biome"/>
              </a:rPr>
              <a:t>accessibility</a:t>
            </a:r>
            <a:endParaRPr sz="2800">
              <a:latin typeface="Biome"/>
              <a:cs typeface="Biome"/>
            </a:endParaRPr>
          </a:p>
        </p:txBody>
      </p:sp>
      <p:cxnSp>
        <p:nvCxnSpPr>
          <p:cNvPr id="1327542019" name="Gerader Verbinder 1594070746"/>
          <p:cNvCxnSpPr/>
          <p:nvPr/>
        </p:nvCxnSpPr>
        <p:spPr bwMode="auto">
          <a:xfrm>
            <a:off x="4186177" y="3191526"/>
            <a:ext cx="1963441" cy="0"/>
          </a:xfrm>
          <a:prstGeom prst="line">
            <a:avLst/>
          </a:prstGeom>
          <a:ln w="38100" cap="flat" cmpd="sng" algn="ctr">
            <a:solidFill>
              <a:srgbClr val="31804A"/>
            </a:solidFill>
            <a:prstDash val="solid"/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99054120" name=" 698511945"/>
          <p:cNvSpPr/>
          <p:nvPr/>
        </p:nvSpPr>
        <p:spPr bwMode="auto">
          <a:xfrm>
            <a:off x="46441" y="6250389"/>
            <a:ext cx="8933833" cy="3566160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 algn="ctr">
              <a:defRPr/>
            </a:pPr>
            <a:r>
              <a:rPr lang="en-US" sz="1100" b="0" i="0" u="none" strike="noStrike" cap="none" spc="0">
                <a:solidFill>
                  <a:schemeClr val="tx1"/>
                </a:solidFill>
                <a:latin typeface="Biome"/>
                <a:ea typeface="Calibri"/>
                <a:cs typeface="Biome"/>
              </a:rPr>
              <a:t>European Commission: Directorate-General for Health and Food Safety, EEIG, Open Evidence &amp; PwC. (2025). Study on the deployment of AI in healthcare : final report. Publications Office of the European Union. </a:t>
            </a:r>
            <a:r>
              <a:rPr lang="en-US" sz="1100" b="0" i="0" u="sng" strike="noStrike" cap="none" spc="0">
                <a:solidFill>
                  <a:schemeClr val="tx1"/>
                </a:solidFill>
                <a:latin typeface="Biome"/>
                <a:ea typeface="Calibri"/>
                <a:cs typeface="Biome"/>
                <a:hlinkClick r:id="rId3" tooltip=""/>
              </a:rPr>
              <a:t>https://data.europa.eu/doi/10.2875/2169577</a:t>
            </a:r>
            <a:r>
              <a:rPr lang="de-DE" sz="1100">
                <a:latin typeface="Biome"/>
                <a:cs typeface="Biome"/>
              </a:rPr>
              <a:t>.</a:t>
            </a:r>
            <a:endParaRPr sz="1100">
              <a:latin typeface="Biome"/>
              <a:cs typeface="Biome"/>
            </a:endParaRPr>
          </a:p>
        </p:txBody>
      </p:sp>
      <p:cxnSp>
        <p:nvCxnSpPr>
          <p:cNvPr id="1947345182" name="Gerader Verbinder 7"/>
          <p:cNvCxnSpPr/>
          <p:nvPr/>
        </p:nvCxnSpPr>
        <p:spPr bwMode="auto">
          <a:xfrm flipH="1">
            <a:off x="4572000" y="3649846"/>
            <a:ext cx="535" cy="1178640"/>
          </a:xfrm>
          <a:prstGeom prst="line">
            <a:avLst/>
          </a:prstGeom>
          <a:ln w="38100" cap="flat" cmpd="sng" algn="ctr">
            <a:solidFill>
              <a:srgbClr val="31804A"/>
            </a:solidFill>
            <a:prstDash val="solid"/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70728977" name="Ellipse 1"/>
          <p:cNvSpPr/>
          <p:nvPr/>
        </p:nvSpPr>
        <p:spPr bwMode="auto">
          <a:xfrm>
            <a:off x="3704205" y="2435185"/>
            <a:ext cx="1720028" cy="1736352"/>
          </a:xfrm>
          <a:prstGeom prst="ellipse">
            <a:avLst/>
          </a:prstGeom>
          <a:solidFill>
            <a:srgbClr val="1C1D1F"/>
          </a:solidFill>
          <a:ln w="57150"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4000">
                <a:latin typeface="Biome"/>
                <a:cs typeface="Biome"/>
              </a:rPr>
              <a:t>AI</a:t>
            </a:r>
            <a:endParaRPr lang="en-US" sz="4000"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80060097" name=" 1998357483"/>
          <p:cNvSpPr/>
          <p:nvPr/>
        </p:nvSpPr>
        <p:spPr bwMode="auto">
          <a:xfrm>
            <a:off x="189484" y="302077"/>
            <a:ext cx="8946623" cy="603539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>
              <a:defRPr/>
            </a:pPr>
            <a:r>
              <a:rPr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#4 tuning</a:t>
            </a:r>
            <a:endParaRPr/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grid_regular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</a:t>
            </a:r>
            <a:endParaRPr sz="26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vfold_cv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training_set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)</a:t>
            </a:r>
            <a:endParaRPr/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tune_grid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object =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workflow_object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,</a:t>
            </a:r>
            <a:endParaRPr/>
          </a:p>
          <a:p>
            <a:pPr>
              <a:defRPr/>
            </a:pP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			 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resamples =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de-DE"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,</a:t>
            </a:r>
            <a:endParaRPr/>
          </a:p>
          <a:p>
            <a:pPr>
              <a:defRPr/>
            </a:pPr>
            <a:r>
              <a:rPr lang="de-DE"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			 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grid =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de-DE"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,</a:t>
            </a:r>
            <a:endParaRPr/>
          </a:p>
          <a:p>
            <a:pPr>
              <a:defRPr/>
            </a:pPr>
            <a:r>
              <a:rPr lang="de-DE"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			 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metrics =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metric_set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())</a:t>
            </a:r>
            <a:endParaRPr sz="2600" b="0" i="0" u="none">
              <a:solidFill>
                <a:srgbClr val="008080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select_best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</a:t>
            </a:r>
            <a:endParaRPr/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finalize_</a:t>
            </a:r>
            <a:r>
              <a:rPr sz="2600" b="0" i="1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workflow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(workflow_object,</a:t>
            </a:r>
            <a:endParaRPr/>
          </a:p>
          <a:p>
            <a:pPr>
              <a:defRPr/>
            </a:pP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					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   parameters = 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)</a:t>
            </a:r>
            <a:endParaRPr sz="26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endParaRPr sz="26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#5 fitting</a:t>
            </a:r>
            <a:endParaRPr/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fit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model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)</a:t>
            </a:r>
            <a:r>
              <a:rPr lang="de-DE" sz="2600"/>
              <a:t> </a:t>
            </a:r>
            <a:r>
              <a:rPr lang="de-DE" sz="2600" b="0" i="0" u="none" strike="noStrike" cap="none" spc="0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# uses formula</a:t>
            </a:r>
            <a:endParaRPr sz="2600" b="0" i="0" u="none">
              <a:solidFill>
                <a:srgbClr val="63A35C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fit_xy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de-DE" sz="26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model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x =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, </a:t>
            </a:r>
            <a:r>
              <a:rPr sz="26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y =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de-DE"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)</a:t>
            </a:r>
            <a:endParaRPr sz="2600" b="0" i="0" u="none">
              <a:solidFill>
                <a:srgbClr val="333333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6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last_fit</a:t>
            </a:r>
            <a:r>
              <a:rPr sz="26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()</a:t>
            </a:r>
            <a:endParaRPr lang="de-DE" sz="2600" b="0" i="0" u="none">
              <a:solidFill>
                <a:srgbClr val="333333"/>
              </a:solidFill>
              <a:latin typeface="Consolas"/>
              <a:ea typeface="Consolas"/>
              <a:cs typeface="Consolas"/>
            </a:endParaRPr>
          </a:p>
        </p:txBody>
      </p:sp>
      <p:cxnSp>
        <p:nvCxnSpPr>
          <p:cNvPr id="1773512306" name="Verbinder: gewinkelt 837398182"/>
          <p:cNvCxnSpPr/>
          <p:nvPr/>
        </p:nvCxnSpPr>
        <p:spPr bwMode="auto">
          <a:xfrm flipH="1">
            <a:off x="5934106" y="1347107"/>
            <a:ext cx="367393" cy="802820"/>
          </a:xfrm>
          <a:prstGeom prst="bentConnector5">
            <a:avLst>
              <a:gd name="adj1" fmla="val -40939"/>
              <a:gd name="adj2" fmla="val 53333"/>
              <a:gd name="adj3" fmla="val -41463"/>
            </a:avLst>
          </a:prstGeom>
          <a:ln w="12699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026576251" name="Verbinder: gewinkelt 841487425"/>
          <p:cNvCxnSpPr/>
          <p:nvPr/>
        </p:nvCxnSpPr>
        <p:spPr bwMode="auto">
          <a:xfrm flipH="1">
            <a:off x="6241968" y="988218"/>
            <a:ext cx="367392" cy="1503587"/>
          </a:xfrm>
          <a:prstGeom prst="bentConnector5">
            <a:avLst>
              <a:gd name="adj1" fmla="val -40535"/>
              <a:gd name="adj2" fmla="val 53333"/>
              <a:gd name="adj3" fmla="val -41463"/>
            </a:avLst>
          </a:prstGeom>
          <a:ln w="12699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942439775" name="Verbinder: gewinkelt 814781807"/>
          <p:cNvCxnSpPr/>
          <p:nvPr/>
        </p:nvCxnSpPr>
        <p:spPr bwMode="auto">
          <a:xfrm flipH="1">
            <a:off x="5874575" y="3314608"/>
            <a:ext cx="367392" cy="802819"/>
          </a:xfrm>
          <a:prstGeom prst="bentConnector5">
            <a:avLst>
              <a:gd name="adj1" fmla="val -40939"/>
              <a:gd name="adj2" fmla="val 53333"/>
              <a:gd name="adj3" fmla="val -41463"/>
            </a:avLst>
          </a:prstGeom>
          <a:ln w="12699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tailEnd type="arrow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2359081" name=" 1811798163"/>
          <p:cNvSpPr/>
          <p:nvPr/>
        </p:nvSpPr>
        <p:spPr bwMode="auto">
          <a:xfrm>
            <a:off x="189484" y="302077"/>
            <a:ext cx="8877503" cy="5578200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>
              <a:defRPr/>
            </a:pPr>
            <a:r>
              <a:rPr sz="24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#4 tuning</a:t>
            </a:r>
            <a:endParaRPr/>
          </a:p>
          <a:p>
            <a:pPr>
              <a:defRPr/>
            </a:pP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grid </a:t>
            </a:r>
            <a:r>
              <a:rPr sz="2400" b="0" i="0" u="none">
                <a:solidFill>
                  <a:srgbClr val="0086B3"/>
                </a:solidFill>
                <a:latin typeface="Consolas"/>
                <a:ea typeface="Consolas"/>
                <a:cs typeface="Consolas"/>
              </a:rPr>
              <a:t>&lt;-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grid_regular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</a:t>
            </a: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penalty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</a:t>
            </a:r>
            <a:r>
              <a:rPr sz="24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range =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c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</a:t>
            </a:r>
            <a:r>
              <a:rPr sz="24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-</a:t>
            </a:r>
            <a:r>
              <a:rPr sz="2400" b="0" i="0" u="none">
                <a:solidFill>
                  <a:srgbClr val="009999"/>
                </a:solidFill>
                <a:latin typeface="Consolas"/>
                <a:ea typeface="Consolas"/>
                <a:cs typeface="Consolas"/>
              </a:rPr>
              <a:t>3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, </a:t>
            </a:r>
            <a:r>
              <a:rPr sz="2400" b="0" i="0" u="none">
                <a:solidFill>
                  <a:srgbClr val="009999"/>
                </a:solidFill>
                <a:latin typeface="Consolas"/>
                <a:ea typeface="Consolas"/>
                <a:cs typeface="Consolas"/>
              </a:rPr>
              <a:t>3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)))</a:t>
            </a:r>
            <a:endParaRPr sz="24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folds </a:t>
            </a:r>
            <a:r>
              <a:rPr sz="2400" b="0" i="0" u="none">
                <a:solidFill>
                  <a:srgbClr val="0086B3"/>
                </a:solidFill>
                <a:latin typeface="Consolas"/>
                <a:ea typeface="Consolas"/>
                <a:cs typeface="Consolas"/>
              </a:rPr>
              <a:t>&lt;-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vfold_cv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(training_set, </a:t>
            </a:r>
            <a:r>
              <a:rPr sz="24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v =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400" b="0" i="0" u="none">
                <a:solidFill>
                  <a:srgbClr val="009999"/>
                </a:solidFill>
                <a:latin typeface="Consolas"/>
                <a:ea typeface="Consolas"/>
                <a:cs typeface="Consolas"/>
              </a:rPr>
              <a:t>10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)</a:t>
            </a:r>
            <a:endParaRPr/>
          </a:p>
          <a:p>
            <a:pPr>
              <a:defRPr/>
            </a:pPr>
            <a:r>
              <a:rPr lang="en-US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tuning_results </a:t>
            </a:r>
            <a:r>
              <a:rPr lang="en-US" sz="2400" b="0" i="0" u="none" strike="noStrike" cap="none" spc="0">
                <a:solidFill>
                  <a:srgbClr val="0086B3"/>
                </a:solidFill>
                <a:latin typeface="Consolas"/>
                <a:ea typeface="Consolas"/>
                <a:cs typeface="Consolas"/>
              </a:rPr>
              <a:t>&lt;-</a:t>
            </a:r>
            <a:r>
              <a:rPr lang="en-US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2400" b="0" i="0" u="none" strike="noStrike" cap="none" spc="0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tune_grid</a:t>
            </a:r>
            <a:r>
              <a:rPr lang="en-US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2400" b="0" i="0" u="none" strike="noStrike" cap="none" spc="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object =</a:t>
            </a:r>
            <a:r>
              <a:rPr lang="en-US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workflow_object</a:t>
            </a:r>
            <a:endParaRPr sz="2400" b="0" i="0" u="none">
              <a:solidFill>
                <a:srgbClr val="008080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lang="en-US" sz="2400" b="0" i="0" u="none" strike="noStrike" cap="none" spc="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									resamples =</a:t>
            </a:r>
            <a:r>
              <a:rPr lang="en-US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folds</a:t>
            </a:r>
            <a:r>
              <a:rPr lang="de-DE" sz="2400" b="0" i="0" u="none" strike="noStrike" cap="none" spc="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,</a:t>
            </a:r>
            <a:endParaRPr sz="2400" b="0" i="0" u="none">
              <a:solidFill>
                <a:srgbClr val="008080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lang="de-DE" sz="2400" b="0" i="0" u="none" strike="noStrike" cap="none" spc="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									</a:t>
            </a:r>
            <a:r>
              <a:rPr lang="en-US" sz="2400" b="0" i="0" u="none" strike="noStrike" cap="none" spc="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grid =</a:t>
            </a:r>
            <a:r>
              <a:rPr lang="en-US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grid</a:t>
            </a:r>
            <a:r>
              <a:rPr lang="de-DE" sz="2400" b="0" i="0" u="none" strike="noStrike" cap="none" spc="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,</a:t>
            </a:r>
            <a:endParaRPr sz="2400" b="0" i="0" u="none">
              <a:solidFill>
                <a:srgbClr val="008080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lang="de-DE" sz="2400" b="0" i="0" u="none" strike="noStrike" cap="none" spc="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									</a:t>
            </a:r>
            <a:r>
              <a:rPr lang="en-US" sz="2400" b="0" i="0" u="none" strike="noStrike" cap="none" spc="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metrics =</a:t>
            </a:r>
            <a:r>
              <a:rPr lang="en-US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2400" b="0" i="0" u="none" strike="noStrike" cap="none" spc="0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metric_set</a:t>
            </a:r>
            <a:r>
              <a:rPr lang="en-US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de-DE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mae</a:t>
            </a:r>
            <a:r>
              <a:rPr lang="en-US" sz="2400" b="0" i="0" u="none" strike="noStrike" cap="none" spc="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))</a:t>
            </a:r>
            <a:endParaRPr sz="2400" b="0" i="0" u="none">
              <a:solidFill>
                <a:srgbClr val="333333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best_pars </a:t>
            </a:r>
            <a:r>
              <a:rPr sz="2400" b="0" i="0" u="none">
                <a:solidFill>
                  <a:srgbClr val="0086B3"/>
                </a:solidFill>
                <a:latin typeface="Consolas"/>
                <a:ea typeface="Consolas"/>
                <a:cs typeface="Consolas"/>
              </a:rPr>
              <a:t>&lt;-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select_best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(tuning_results, </a:t>
            </a:r>
            <a:r>
              <a:rPr sz="24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metric =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400" b="0" i="0" u="none">
                <a:solidFill>
                  <a:srgbClr val="183691"/>
                </a:solidFill>
                <a:latin typeface="Consolas"/>
                <a:ea typeface="Consolas"/>
                <a:cs typeface="Consolas"/>
              </a:rPr>
              <a:t>"mae"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)</a:t>
            </a:r>
            <a:endParaRPr/>
          </a:p>
          <a:p>
            <a:pPr>
              <a:defRPr/>
            </a:pP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final_wf </a:t>
            </a:r>
            <a:r>
              <a:rPr sz="2400" b="0" i="0" u="none">
                <a:solidFill>
                  <a:srgbClr val="0086B3"/>
                </a:solidFill>
                <a:latin typeface="Consolas"/>
                <a:ea typeface="Consolas"/>
                <a:cs typeface="Consolas"/>
              </a:rPr>
              <a:t>&lt;-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finalize_workflow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(workflow_object, best_pars)</a:t>
            </a:r>
            <a:endParaRPr sz="24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endParaRPr sz="24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endParaRPr sz="2400" b="0" i="0" u="none">
              <a:solidFill>
                <a:srgbClr val="969896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400" b="0" i="0" u="none">
                <a:solidFill>
                  <a:srgbClr val="969896"/>
                </a:solidFill>
                <a:latin typeface="Consolas"/>
                <a:ea typeface="Consolas"/>
                <a:cs typeface="Consolas"/>
              </a:rPr>
              <a:t>#5 fitting</a:t>
            </a:r>
            <a:endParaRPr/>
          </a:p>
          <a:p>
            <a:pPr>
              <a:defRPr/>
            </a:pP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fit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(model, y </a:t>
            </a:r>
            <a:r>
              <a:rPr sz="24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~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x, data)</a:t>
            </a:r>
            <a:endParaRPr sz="2400" b="0" i="0" u="none">
              <a:solidFill>
                <a:srgbClr val="63A35C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fit_xy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(model, </a:t>
            </a:r>
            <a:r>
              <a:rPr sz="24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x =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data[pred1, pred2...], </a:t>
            </a:r>
            <a:r>
              <a:rPr sz="24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y =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data[outcome])</a:t>
            </a:r>
            <a:endParaRPr/>
          </a:p>
          <a:p>
            <a:pPr>
              <a:defRPr/>
            </a:pP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last_fit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(final_wf, </a:t>
            </a:r>
            <a:r>
              <a:rPr sz="24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split =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data_split, </a:t>
            </a:r>
            <a:r>
              <a:rPr sz="2400" b="0" i="0" u="none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metrics =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sz="2400" b="0" i="0" u="none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metric_set</a:t>
            </a:r>
            <a:r>
              <a:rPr sz="2400" b="0" i="0" u="none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(mae))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2999018" name="Title 1"/>
          <p:cNvSpPr>
            <a:spLocks noGrp="1"/>
          </p:cNvSpPr>
          <p:nvPr>
            <p:ph type="title"/>
          </p:nvPr>
        </p:nvSpPr>
        <p:spPr bwMode="auto">
          <a:xfrm>
            <a:off x="363794" y="273973"/>
            <a:ext cx="8229600" cy="11430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Q: Data 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leakage</a:t>
            </a:r>
            <a:endParaRPr sz="36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183370945" name="Textfeld 130034794"/>
          <p:cNvSpPr txBox="1"/>
          <p:nvPr/>
        </p:nvSpPr>
        <p:spPr bwMode="auto">
          <a:xfrm>
            <a:off x="363794" y="2007568"/>
            <a:ext cx="7955576" cy="2368212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marL="283879" indent="-283879">
              <a:lnSpc>
                <a:spcPct val="150000"/>
              </a:lnSpc>
              <a:buAutoNum type="arabicParenR"/>
              <a:defRPr/>
            </a:pP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Scale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features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with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zero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mean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and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unit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variance</a:t>
            </a:r>
            <a:endParaRPr lang="de-DE" sz="2400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lnSpc>
                <a:spcPct val="150000"/>
              </a:lnSpc>
              <a:defRPr/>
            </a:pP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2) D</a:t>
            </a:r>
            <a:r>
              <a:rPr lang="de-DE" sz="2400" b="0" i="0" u="none" strike="noStrike" cap="none" spc="0">
                <a:solidFill>
                  <a:schemeClr val="bg1"/>
                </a:solidFill>
                <a:latin typeface="Biome"/>
                <a:cs typeface="Biome"/>
              </a:rPr>
              <a:t>imension </a:t>
            </a:r>
            <a:r>
              <a:rPr lang="de-DE" sz="2400" b="0" i="0" u="none" strike="noStrike" cap="none" spc="0">
                <a:solidFill>
                  <a:schemeClr val="bg1"/>
                </a:solidFill>
                <a:latin typeface="Biome"/>
                <a:cs typeface="Biome"/>
              </a:rPr>
              <a:t>reduction</a:t>
            </a:r>
            <a:r>
              <a:rPr lang="de-DE" sz="2400" b="0" i="0" u="none" strike="noStrike" cap="none" spc="0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sz="2400" b="0" i="0" u="none" strike="noStrike" cap="none" spc="0">
                <a:solidFill>
                  <a:schemeClr val="bg1"/>
                </a:solidFill>
                <a:latin typeface="Biome"/>
                <a:cs typeface="Biome"/>
              </a:rPr>
              <a:t>explaining</a:t>
            </a:r>
            <a:r>
              <a:rPr lang="de-DE" sz="2400" b="0" i="0" u="none" strike="noStrike" cap="none" spc="0">
                <a:solidFill>
                  <a:schemeClr val="bg1"/>
                </a:solidFill>
                <a:latin typeface="Biome"/>
                <a:cs typeface="Biome"/>
              </a:rPr>
              <a:t> 90% </a:t>
            </a:r>
            <a:r>
              <a:rPr lang="de-DE" sz="2400" b="0" i="0" u="none" strike="noStrike" cap="none" spc="0">
                <a:solidFill>
                  <a:schemeClr val="bg1"/>
                </a:solidFill>
                <a:latin typeface="Biome"/>
                <a:cs typeface="Biome"/>
              </a:rPr>
              <a:t>variance</a:t>
            </a:r>
            <a:endParaRPr lang="de-DE" sz="2400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lnSpc>
                <a:spcPct val="150000"/>
              </a:lnSpc>
              <a:defRPr/>
            </a:pP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3) Fit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ridge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regression</a:t>
            </a:r>
            <a:endParaRPr lang="de-DE" sz="2400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lnSpc>
                <a:spcPct val="150000"/>
              </a:lnSpc>
              <a:defRPr/>
            </a:pP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4) Tune </a:t>
            </a:r>
            <a:r>
              <a:rPr lang="de-DE" sz="2400" b="0" i="0" u="none" strike="noStrike" cap="none" spc="0">
                <a:solidFill>
                  <a:schemeClr val="bg1"/>
                </a:solidFill>
                <a:latin typeface="Biome"/>
                <a:ea typeface="Calibri"/>
                <a:cs typeface="Biome"/>
              </a:rPr>
              <a:t>λ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using</a:t>
            </a:r>
            <a:r>
              <a:rPr lang="de-DE" sz="2400">
                <a:solidFill>
                  <a:schemeClr val="bg1"/>
                </a:solidFill>
                <a:latin typeface="Biome"/>
                <a:cs typeface="Biome"/>
              </a:rPr>
              <a:t> CV</a:t>
            </a:r>
            <a:endParaRPr sz="2400"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17788706" name="Grafik 1418684620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393969" y="2142544"/>
            <a:ext cx="8356061" cy="2572911"/>
          </a:xfrm>
          <a:prstGeom prst="rect">
            <a:avLst/>
          </a:prstGeom>
        </p:spPr>
      </p:pic>
      <p:sp>
        <p:nvSpPr>
          <p:cNvPr id="886281267" name="Textfeld 1964929387"/>
          <p:cNvSpPr txBox="1"/>
          <p:nvPr/>
        </p:nvSpPr>
        <p:spPr bwMode="auto">
          <a:xfrm>
            <a:off x="1871804" y="500728"/>
            <a:ext cx="5400389" cy="611706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Dimensionality</a:t>
            </a: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 </a:t>
            </a:r>
            <a:r>
              <a:rPr lang="de-DE" sz="3200" b="1">
                <a:solidFill>
                  <a:srgbClr val="552373"/>
                </a:solidFill>
                <a:latin typeface="Biome"/>
                <a:cs typeface="Biome"/>
              </a:rPr>
              <a:t>reduction</a:t>
            </a:r>
            <a:endParaRPr sz="3200" b="1">
              <a:solidFill>
                <a:srgbClr val="552373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7543030" name="Textfeld 164378371"/>
          <p:cNvSpPr txBox="1"/>
          <p:nvPr/>
        </p:nvSpPr>
        <p:spPr bwMode="auto">
          <a:xfrm>
            <a:off x="2286174" y="3108960"/>
            <a:ext cx="4572009" cy="9147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l">
              <a:defRPr/>
            </a:pPr>
            <a:r>
              <a:rPr u="sng">
                <a:hlinkClick r:id="rId3" tooltip=""/>
              </a:rPr>
              <a:t>https://www.tidymodels.org/learn/statistics/k-means/kmeans.gif</a:t>
            </a:r>
            <a:endParaRPr/>
          </a:p>
          <a:p>
            <a:pPr algn="l"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1798958053" name="Tabelle 822695008"/>
          <p:cNvGraphicFramePr>
            <a:graphicFrameLocks xmlns:a="http://schemas.openxmlformats.org/drawingml/2006/main"/>
          </p:cNvGraphicFramePr>
          <p:nvPr/>
        </p:nvGraphicFramePr>
        <p:xfrm rot="0">
          <a:off x="570666" y="2095370"/>
          <a:ext cx="8002667" cy="2286000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{00A15C55-8517-42AA-B614-E9B94910E393}</a:tableStyleId>
              </a:tblPr>
              <a:tblGrid>
                <a:gridCol w="3060000"/>
                <a:gridCol w="2249996"/>
                <a:gridCol w="2692671"/>
              </a:tblGrid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Dataset</a:t>
                      </a:r>
                      <a:endParaRPr sz="2000">
                        <a:solidFill>
                          <a:schemeClr val="tx1"/>
                        </a:solidFill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Type</a:t>
                      </a:r>
                      <a:endParaRPr sz="2000">
                        <a:solidFill>
                          <a:schemeClr val="tx1"/>
                        </a:solidFill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Source</a:t>
                      </a:r>
                      <a:endParaRPr sz="2000">
                        <a:solidFill>
                          <a:schemeClr val="tx1"/>
                        </a:solidFill>
                        <a:latin typeface="Biome"/>
                        <a:cs typeface="Biome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abalone.data</a:t>
                      </a:r>
                      <a:endParaRPr lang="de-DE" sz="2000">
                        <a:solidFill>
                          <a:schemeClr val="tx1"/>
                        </a:solidFill>
                        <a:latin typeface="Biome"/>
                        <a:ea typeface="Arimo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Regression</a:t>
                      </a:r>
                      <a:endParaRPr lang="de-DE" sz="2000">
                        <a:solidFill>
                          <a:schemeClr val="tx1"/>
                        </a:solidFill>
                        <a:latin typeface="Biome"/>
                        <a:ea typeface="Arimo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 u="sng">
                          <a:solidFill>
                            <a:schemeClr val="tx1"/>
                          </a:solidFill>
                          <a:latin typeface="Biome"/>
                          <a:cs typeface="Biome"/>
                          <a:hlinkClick r:id="rId3" tooltip=""/>
                        </a:rPr>
                        <a:t>UCI ML Repo</a:t>
                      </a:r>
                      <a:endParaRPr lang="de-DE" sz="2000">
                        <a:solidFill>
                          <a:schemeClr val="tx1"/>
                        </a:solidFill>
                        <a:latin typeface="Biome"/>
                        <a:ea typeface="Arimo"/>
                        <a:cs typeface="Biome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u="none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agaricus-lepiota.data</a:t>
                      </a:r>
                      <a:endParaRPr sz="2000">
                        <a:solidFill>
                          <a:schemeClr val="tx1"/>
                        </a:solidFill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Classification</a:t>
                      </a:r>
                      <a:endParaRPr sz="2000">
                        <a:solidFill>
                          <a:schemeClr val="tx1"/>
                        </a:solidFill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 u="sng">
                          <a:solidFill>
                            <a:schemeClr val="tx1"/>
                          </a:solidFill>
                          <a:latin typeface="Biome"/>
                          <a:cs typeface="Biome"/>
                          <a:hlinkClick r:id="rId4" tooltip=""/>
                        </a:rPr>
                        <a:t>UCI ML Repo</a:t>
                      </a:r>
                      <a:endParaRPr sz="2000">
                        <a:solidFill>
                          <a:schemeClr val="tx1"/>
                        </a:solidFill>
                        <a:latin typeface="Biome"/>
                        <a:cs typeface="Biome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hepatitis</a:t>
                      </a:r>
                      <a:endParaRPr lang="de-DE" sz="2000">
                        <a:solidFill>
                          <a:schemeClr val="tx1"/>
                        </a:solidFill>
                        <a:latin typeface="Biome"/>
                        <a:ea typeface="Arimo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de-DE" sz="2000" b="0" u="none" strike="noStrike" cap="none" spc="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Classification</a:t>
                      </a:r>
                      <a:endParaRPr lang="de-DE" sz="2000" b="0" i="0" u="none" strike="noStrike" cap="none" spc="0">
                        <a:solidFill>
                          <a:schemeClr val="tx1"/>
                        </a:solidFill>
                        <a:latin typeface="Biome"/>
                        <a:ea typeface="Arimo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de-DE" sz="2000" b="0" u="sng" strike="noStrike" cap="none" spc="0">
                          <a:solidFill>
                            <a:schemeClr val="tx1"/>
                          </a:solidFill>
                          <a:latin typeface="Biome"/>
                          <a:cs typeface="Biome"/>
                          <a:hlinkClick r:id="rId5" tooltip=""/>
                        </a:rPr>
                        <a:t>UCI ML Repo</a:t>
                      </a:r>
                      <a:endParaRPr lang="de-DE" sz="2000" b="0" i="0" u="none" strike="noStrike" cap="none" spc="0">
                        <a:solidFill>
                          <a:schemeClr val="tx1"/>
                        </a:solidFill>
                        <a:latin typeface="Biome"/>
                        <a:ea typeface="Arimo"/>
                        <a:cs typeface="Biome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 sz="2000" b="0" u="none" strike="noStrike" cap="none" spc="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Breast Cancer Wisconsin (Original)</a:t>
                      </a:r>
                      <a:endParaRPr sz="2000">
                        <a:solidFill>
                          <a:schemeClr val="tx1"/>
                        </a:solidFill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de-DE" sz="2000">
                          <a:solidFill>
                            <a:schemeClr val="tx1"/>
                          </a:solidFill>
                          <a:latin typeface="Biome"/>
                          <a:cs typeface="Biome"/>
                        </a:rPr>
                        <a:t>Classification</a:t>
                      </a:r>
                      <a:endParaRPr sz="2000">
                        <a:solidFill>
                          <a:schemeClr val="tx1"/>
                        </a:solidFill>
                        <a:latin typeface="Biome"/>
                        <a:cs typeface="Biome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 sz="2000" b="0" u="sng" strike="noStrike" cap="none" spc="0">
                          <a:solidFill>
                            <a:schemeClr val="tx1"/>
                          </a:solidFill>
                          <a:latin typeface="Biome"/>
                          <a:cs typeface="Biome"/>
                          <a:hlinkClick r:id="rId6" tooltip=""/>
                        </a:rPr>
                        <a:t>UCI ML Repo</a:t>
                      </a:r>
                      <a:endParaRPr sz="2000">
                        <a:solidFill>
                          <a:schemeClr val="tx1"/>
                        </a:solidFill>
                        <a:latin typeface="Biome"/>
                        <a:cs typeface="Biome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4090566" name="Title 1"/>
          <p:cNvSpPr>
            <a:spLocks noGrp="1"/>
          </p:cNvSpPr>
          <p:nvPr>
            <p:ph type="title"/>
          </p:nvPr>
        </p:nvSpPr>
        <p:spPr bwMode="auto">
          <a:xfrm>
            <a:off x="495300" y="2106254"/>
            <a:ext cx="8153399" cy="3232661"/>
          </a:xfrm>
        </p:spPr>
        <p:txBody>
          <a:bodyPr>
            <a:normAutofit/>
          </a:bodyPr>
          <a:lstStyle>
            <a:lvl1pPr algn="l">
              <a:defRPr sz="4000" b="1" cap="all"/>
            </a:lvl1pPr>
          </a:lstStyle>
          <a:p>
            <a:pPr algn="ctr"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Hands-On </a:t>
            </a:r>
            <a:br>
              <a:rPr lang="de-DE">
                <a:solidFill>
                  <a:schemeClr val="bg1"/>
                </a:solidFill>
                <a:latin typeface="Biome"/>
                <a:cs typeface="Biome"/>
              </a:rPr>
            </a:br>
            <a:br>
              <a:rPr lang="de-DE">
                <a:solidFill>
                  <a:schemeClr val="bg1"/>
                </a:solidFill>
                <a:latin typeface="Biome"/>
                <a:cs typeface="Biome"/>
              </a:rPr>
            </a:b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Regression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85856535" name="Title 1"/>
          <p:cNvSpPr>
            <a:spLocks noGrp="1"/>
          </p:cNvSpPr>
          <p:nvPr>
            <p:ph type="title"/>
          </p:nvPr>
        </p:nvSpPr>
        <p:spPr bwMode="auto">
          <a:xfrm>
            <a:off x="240890" y="393465"/>
            <a:ext cx="8229600" cy="68676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 fontScale="90000"/>
          </a:bodyPr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Abalone Dataset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357324685" name="Content Placeholder 2"/>
          <p:cNvSpPr>
            <a:spLocks noGrp="1"/>
          </p:cNvSpPr>
          <p:nvPr>
            <p:ph idx="1"/>
          </p:nvPr>
        </p:nvSpPr>
        <p:spPr bwMode="auto">
          <a:xfrm>
            <a:off x="170045" y="1415191"/>
            <a:ext cx="8516752" cy="4361915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Predict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age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of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abalone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from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physical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measurements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.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age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of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abalone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is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determined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by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cutting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shell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through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cone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,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staining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it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, and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counting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number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of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rings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through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a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microscope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-- a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boring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and time-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consuming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task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. Other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measurements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,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which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are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easier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to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obtain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,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are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used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to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predict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age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. </a:t>
            </a:r>
            <a:endParaRPr/>
          </a:p>
          <a:p>
            <a:pPr marL="0" indent="0">
              <a:buFont typeface="Arial"/>
              <a:buNone/>
              <a:defRPr/>
            </a:pPr>
            <a:endParaRPr lang="de-DE" sz="2000" b="0" i="0" u="none" strike="noStrike" cap="none" spc="0">
              <a:solidFill>
                <a:schemeClr val="bg1"/>
              </a:solidFill>
              <a:latin typeface="Biome"/>
              <a:ea typeface="Arimo"/>
              <a:cs typeface="Biome"/>
            </a:endParaRPr>
          </a:p>
          <a:p>
            <a:pPr marL="0" indent="0">
              <a:buFont typeface="Arial"/>
              <a:buNone/>
              <a:defRPr/>
            </a:pP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From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original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data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examples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with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missing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values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were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removed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(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majority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having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predicted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value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missing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), and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ranges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of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the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continuous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values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have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been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scaled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for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use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with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an ANN (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by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dividing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by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Arimo"/>
                <a:cs typeface="Biome"/>
              </a:rPr>
              <a:t> 200).</a:t>
            </a:r>
            <a:endParaRPr sz="2000">
              <a:solidFill>
                <a:schemeClr val="bg1"/>
              </a:solidFill>
              <a:latin typeface="Biome"/>
              <a:ea typeface="Arimo"/>
              <a:cs typeface="Biome"/>
            </a:endParaRPr>
          </a:p>
          <a:p>
            <a:pPr marL="0" indent="0">
              <a:buFont typeface="Arial"/>
              <a:buNone/>
              <a:defRPr/>
            </a:pPr>
            <a:endParaRPr sz="2000">
              <a:solidFill>
                <a:schemeClr val="bg1"/>
              </a:solidFill>
              <a:latin typeface="Biome"/>
              <a:ea typeface="Arimo"/>
              <a:cs typeface="Biome"/>
            </a:endParaRPr>
          </a:p>
          <a:p>
            <a:pPr marL="0" indent="0">
              <a:buFont typeface="Arial"/>
              <a:buNone/>
              <a:defRPr/>
            </a:pPr>
            <a:r>
              <a:rPr sz="2000" b="1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Has Missing Values?</a:t>
            </a:r>
            <a:r>
              <a:rPr lang="de-DE" sz="2000" b="1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sz="2000" b="0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No</a:t>
            </a:r>
            <a:endParaRPr sz="20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601972505" name="Textfeld 658141580"/>
          <p:cNvSpPr txBox="1"/>
          <p:nvPr/>
        </p:nvSpPr>
        <p:spPr bwMode="auto">
          <a:xfrm>
            <a:off x="170045" y="5918528"/>
            <a:ext cx="4725810" cy="676724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u="sng">
                <a:solidFill>
                  <a:srgbClr val="0000FF"/>
                </a:solidFill>
                <a:latin typeface="Biome"/>
                <a:cs typeface="Biome"/>
                <a:hlinkClick r:id="rId3" tooltip=""/>
              </a:rPr>
              <a:t>Abalone Age </a:t>
            </a:r>
            <a:r>
              <a:rPr lang="de-DE" u="sng">
                <a:solidFill>
                  <a:srgbClr val="0000FF"/>
                </a:solidFill>
                <a:latin typeface="Biome"/>
                <a:cs typeface="Biome"/>
                <a:hlinkClick r:id="rId3" tooltip=""/>
              </a:rPr>
              <a:t>Classifier</a:t>
            </a:r>
            <a:endParaRPr>
              <a:solidFill>
                <a:srgbClr val="0000FF"/>
              </a:solidFill>
              <a:latin typeface="Biome"/>
              <a:cs typeface="Biome"/>
            </a:endParaRPr>
          </a:p>
          <a:p>
            <a:pPr>
              <a:defRPr/>
            </a:pP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353833366" name="Tabelle 1110268004"/>
          <p:cNvGraphicFramePr>
            <a:graphicFrameLocks xmlns:a="http://schemas.openxmlformats.org/drawingml/2006/main"/>
          </p:cNvGraphicFramePr>
          <p:nvPr/>
        </p:nvGraphicFramePr>
        <p:xfrm rot="0">
          <a:off x="197858" y="1152114"/>
          <a:ext cx="8753886" cy="5172069"/>
        </p:xfrm>
        <a:graphic>
          <a:graphicData uri="http://schemas.openxmlformats.org/drawingml/2006/table">
            <a:tbl>
              <a:tblPr firstRow="1" firstCol="1" lastRow="0" lastCol="0" bandRow="1" bandCol="0"/>
              <a:tblGrid>
                <a:gridCol w="1980000"/>
                <a:gridCol w="1080000"/>
                <a:gridCol w="1530000"/>
                <a:gridCol w="3157692"/>
                <a:gridCol w="1006193"/>
              </a:tblGrid>
              <a:tr h="34439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Variable Name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Role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Type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Description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Units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  <a:tr h="47824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Sex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Feature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Categorical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M, F, and I (infant)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  <a:tr h="699840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Length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Feature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Continuous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Longest shell measurement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mm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  <a:tr h="625200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Diameter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Feature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Continuous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perpendicular to length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mm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  <a:tr h="675360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Height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Feature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Continuous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with meat in shell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mm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  <a:tr h="361600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Whole_weight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Feature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Continuous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whole abalone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grams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  <a:tr h="361600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Shucked_weight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Feature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Continuous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weight of meat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grams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  <a:tr h="548232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Viscera_weight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Feature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Continuous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gut weight (after bleeding)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grams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  <a:tr h="361600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Shell_weight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Feature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Continuous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after being dried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grams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  <a:tr h="548232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Rings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Target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Integer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Liberation Sans"/>
                          <a:ea typeface="Liberation Sans"/>
                          <a:cs typeface="Liberation Sans"/>
                        </a:rPr>
                        <a:t>+1.5 gives the age in years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 marL="54000" marR="54000" marT="46800" marB="46800" anchor="ctr">
                    <a:lnL w="0" algn="ctr">
                      <a:solidFill>
                        <a:srgbClr val="E5E7EB"/>
                      </a:solidFill>
                    </a:lnL>
                    <a:lnR w="0" algn="ctr">
                      <a:solidFill>
                        <a:srgbClr val="E5E7EB"/>
                      </a:solidFill>
                    </a:lnR>
                    <a:lnT w="0" algn="ctr">
                      <a:solidFill>
                        <a:srgbClr val="E5E7EB"/>
                      </a:solidFill>
                    </a:lnT>
                    <a:lnB w="0" algn="ctr">
                      <a:solidFill>
                        <a:srgbClr val="E5E7EB"/>
                      </a:solidFill>
                    </a:lnB>
                    <a:solidFill>
                      <a:srgbClr val="002060"/>
                    </a:solidFill>
                  </a:tcPr>
                </a:tc>
              </a:tr>
            </a:tbl>
          </a:graphicData>
        </a:graphic>
      </p:graphicFrame>
      <p:sp>
        <p:nvSpPr>
          <p:cNvPr id="1504884506" name="Title 1"/>
          <p:cNvSpPr>
            <a:spLocks noGrp="1"/>
          </p:cNvSpPr>
          <p:nvPr/>
        </p:nvSpPr>
        <p:spPr bwMode="auto">
          <a:xfrm>
            <a:off x="240889" y="393464"/>
            <a:ext cx="8229600" cy="68676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 fontScale="90000"/>
          </a:bodyPr>
          <a:lstStyle>
            <a:lvl1pPr algn="ctr" defTabSz="457200" rtl="0"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Abalone Dataset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61921420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457200" y="274637"/>
            <a:ext cx="8229600" cy="71380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Is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this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mushroom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edible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?</a:t>
            </a:r>
            <a:endParaRPr sz="3600">
              <a:solidFill>
                <a:schemeClr val="bg1"/>
              </a:solidFill>
              <a:latin typeface="Biome"/>
              <a:cs typeface="Biome"/>
            </a:endParaRPr>
          </a:p>
        </p:txBody>
      </p:sp>
      <p:graphicFrame>
        <p:nvGraphicFramePr>
          <p:cNvPr id="2000646511" name=""/>
          <p:cNvGraphicFramePr>
            <a:graphicFrameLocks xmlns:a="http://schemas.openxmlformats.org/drawingml/2006/main"/>
          </p:cNvGraphicFramePr>
          <p:nvPr/>
        </p:nvGraphicFramePr>
        <p:xfrm rot="0">
          <a:off x="524041" y="1171073"/>
          <a:ext cx="8117010" cy="58648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4052154"/>
                <a:gridCol w="4052154"/>
              </a:tblGrid>
              <a:tr h="354575">
                <a:tc gridSpan="2">
                  <a:txBody>
                    <a:bodyPr/>
                    <a:p>
                      <a:pPr algn="ctr">
                        <a:defRPr/>
                      </a:pPr>
                      <a:r>
                        <a:rPr sz="2300" b="1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Attribute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p>
                      <a:endParaRPr/>
                    </a:p>
                  </a:txBody>
                </a:tc>
              </a:tr>
              <a:tr h="372574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cap-shape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stalk-surface-above-ring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cap-surface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stalk-surface-below-ring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cap-color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stalk-color-above-ring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bruises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stalk-color-below-ring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odor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veil-type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gill-attachment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veil-color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gill-spacing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ring-number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gill-size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ring-type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gill-color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spore-print-color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stalk-shape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population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 sz="2300" b="0" i="0" u="none" strike="noStrike" cap="none" spc="0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stalk-root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3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habitat</a:t>
                      </a:r>
                      <a:endParaRPr sz="23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0786865" name="Textfeld 1147815783"/>
          <p:cNvSpPr txBox="1"/>
          <p:nvPr/>
        </p:nvSpPr>
        <p:spPr bwMode="auto">
          <a:xfrm>
            <a:off x="3054624" y="494815"/>
            <a:ext cx="2917465" cy="1001172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early</a:t>
            </a:r>
            <a:r>
              <a:rPr lang="de-DE" sz="2800">
                <a:latin typeface="Biome"/>
                <a:cs typeface="Biome"/>
              </a:rPr>
              <a:t> </a:t>
            </a:r>
            <a:r>
              <a:rPr lang="de-DE" sz="2800">
                <a:latin typeface="Biome"/>
                <a:cs typeface="Biome"/>
              </a:rPr>
              <a:t>detection</a:t>
            </a:r>
            <a:endParaRPr lang="de-DE" sz="2800">
              <a:latin typeface="Biome"/>
              <a:cs typeface="Biome"/>
            </a:endParaRPr>
          </a:p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screening</a:t>
            </a:r>
            <a:endParaRPr sz="2800">
              <a:latin typeface="Biome"/>
              <a:cs typeface="Biome"/>
            </a:endParaRPr>
          </a:p>
        </p:txBody>
      </p:sp>
      <p:sp>
        <p:nvSpPr>
          <p:cNvPr id="1164960249" name="Textfeld 121148730"/>
          <p:cNvSpPr txBox="1"/>
          <p:nvPr/>
        </p:nvSpPr>
        <p:spPr bwMode="auto">
          <a:xfrm>
            <a:off x="6632241" y="2489467"/>
            <a:ext cx="2493952" cy="1001172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treatment</a:t>
            </a:r>
            <a:br>
              <a:rPr lang="de-DE" sz="2800">
                <a:latin typeface="Biome"/>
                <a:cs typeface="Biome"/>
              </a:rPr>
            </a:br>
            <a:r>
              <a:rPr lang="de-DE" sz="2800">
                <a:latin typeface="Biome"/>
                <a:cs typeface="Biome"/>
              </a:rPr>
              <a:t>optimization</a:t>
            </a:r>
            <a:endParaRPr sz="2800">
              <a:latin typeface="Biome"/>
              <a:cs typeface="Biome"/>
            </a:endParaRPr>
          </a:p>
        </p:txBody>
      </p:sp>
      <p:sp>
        <p:nvSpPr>
          <p:cNvPr id="1557492888" name="Textfeld 97515649"/>
          <p:cNvSpPr txBox="1"/>
          <p:nvPr/>
        </p:nvSpPr>
        <p:spPr bwMode="auto">
          <a:xfrm>
            <a:off x="3150912" y="4782207"/>
            <a:ext cx="2998706" cy="546753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clinical</a:t>
            </a:r>
            <a:r>
              <a:rPr lang="de-DE" sz="2800">
                <a:latin typeface="Biome"/>
                <a:cs typeface="Biome"/>
              </a:rPr>
              <a:t> </a:t>
            </a:r>
            <a:r>
              <a:rPr lang="de-DE" sz="2800">
                <a:latin typeface="Biome"/>
                <a:cs typeface="Biome"/>
              </a:rPr>
              <a:t>decision</a:t>
            </a:r>
            <a:endParaRPr sz="2800">
              <a:latin typeface="Biome"/>
              <a:cs typeface="Biome"/>
            </a:endParaRPr>
          </a:p>
        </p:txBody>
      </p:sp>
      <p:sp>
        <p:nvSpPr>
          <p:cNvPr id="1922709546" name="Textfeld 1962704620"/>
          <p:cNvSpPr txBox="1"/>
          <p:nvPr/>
        </p:nvSpPr>
        <p:spPr bwMode="auto">
          <a:xfrm>
            <a:off x="46441" y="2648674"/>
            <a:ext cx="2396169" cy="1001172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lang="de-DE" sz="2800">
                <a:latin typeface="Biome"/>
                <a:cs typeface="Biome"/>
              </a:rPr>
              <a:t>equity</a:t>
            </a:r>
            <a:r>
              <a:rPr lang="de-DE" sz="2800">
                <a:latin typeface="Biome"/>
                <a:cs typeface="Biome"/>
              </a:rPr>
              <a:t> and</a:t>
            </a:r>
            <a:br>
              <a:rPr lang="de-DE" sz="2800">
                <a:latin typeface="Biome"/>
                <a:cs typeface="Biome"/>
              </a:rPr>
            </a:br>
            <a:r>
              <a:rPr lang="de-DE" sz="2800">
                <a:latin typeface="Biome"/>
                <a:cs typeface="Biome"/>
              </a:rPr>
              <a:t>accessibility</a:t>
            </a:r>
            <a:endParaRPr sz="2800">
              <a:latin typeface="Biome"/>
              <a:cs typeface="Biome"/>
            </a:endParaRPr>
          </a:p>
        </p:txBody>
      </p:sp>
      <p:sp>
        <p:nvSpPr>
          <p:cNvPr id="2122756347" name=" 698511945"/>
          <p:cNvSpPr/>
          <p:nvPr/>
        </p:nvSpPr>
        <p:spPr bwMode="auto">
          <a:xfrm>
            <a:off x="46441" y="6250389"/>
            <a:ext cx="8933833" cy="3566160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 algn="ctr">
              <a:defRPr/>
            </a:pPr>
            <a:r>
              <a:rPr lang="en-US" sz="1100" b="0" i="0" u="none" strike="noStrike" cap="none" spc="0">
                <a:solidFill>
                  <a:schemeClr val="tx1"/>
                </a:solidFill>
                <a:latin typeface="Biome"/>
                <a:ea typeface="Calibri"/>
                <a:cs typeface="Biome"/>
              </a:rPr>
              <a:t>European Commission: Directorate-General for Health and Food Safety, EEIG, Open Evidence &amp; PwC. (2025). Study on the deployment of AI in healthcare : final report. Publications Office of the European Union. </a:t>
            </a:r>
            <a:r>
              <a:rPr lang="en-US" sz="1100" b="0" i="0" u="sng" strike="noStrike" cap="none" spc="0">
                <a:solidFill>
                  <a:schemeClr val="tx1"/>
                </a:solidFill>
                <a:latin typeface="Biome"/>
                <a:ea typeface="Calibri"/>
                <a:cs typeface="Biome"/>
                <a:hlinkClick r:id="rId3" tooltip=""/>
              </a:rPr>
              <a:t>https://data.europa.eu/doi/10.2875/2169577</a:t>
            </a:r>
            <a:r>
              <a:rPr lang="de-DE" sz="1100">
                <a:latin typeface="Biome"/>
                <a:cs typeface="Biome"/>
              </a:rPr>
              <a:t>.</a:t>
            </a:r>
            <a:endParaRPr sz="1100">
              <a:latin typeface="Biome"/>
              <a:cs typeface="Biome"/>
            </a:endParaRPr>
          </a:p>
        </p:txBody>
      </p:sp>
      <p:sp>
        <p:nvSpPr>
          <p:cNvPr id="1273894285" name="Ellipse 1"/>
          <p:cNvSpPr/>
          <p:nvPr/>
        </p:nvSpPr>
        <p:spPr bwMode="auto">
          <a:xfrm>
            <a:off x="2691908" y="2307669"/>
            <a:ext cx="3835471" cy="1546749"/>
          </a:xfrm>
          <a:prstGeom prst="ellipse">
            <a:avLst/>
          </a:prstGeom>
          <a:solidFill>
            <a:srgbClr val="1C1D1F"/>
          </a:solidFill>
          <a:ln w="57150"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2400">
                <a:solidFill>
                  <a:schemeClr val="bg1"/>
                </a:solidFill>
                <a:latin typeface="Biome"/>
                <a:ea typeface="Roboto"/>
                <a:cs typeface="Biome"/>
              </a:rPr>
              <a:t>Would you trust a machine to diagnose you?</a:t>
            </a:r>
            <a:endParaRPr lang="en-US" sz="2400"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9846210" name="Title 1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Hepatitis Survival </a:t>
            </a:r>
            <a:r>
              <a:rPr lang="de-DE" sz="3600">
                <a:solidFill>
                  <a:schemeClr val="bg1"/>
                </a:solidFill>
                <a:latin typeface="Biome"/>
                <a:cs typeface="Biome"/>
              </a:rPr>
              <a:t>Prediction</a:t>
            </a:r>
            <a:endParaRPr sz="3600">
              <a:solidFill>
                <a:schemeClr val="bg1"/>
              </a:solidFill>
              <a:latin typeface="Biome"/>
              <a:cs typeface="Biome"/>
            </a:endParaRPr>
          </a:p>
        </p:txBody>
      </p:sp>
      <p:graphicFrame>
        <p:nvGraphicFramePr>
          <p:cNvPr id="49151549" name=""/>
          <p:cNvGraphicFramePr>
            <a:graphicFrameLocks xmlns:a="http://schemas.openxmlformats.org/drawingml/2006/main"/>
          </p:cNvGraphicFramePr>
          <p:nvPr/>
        </p:nvGraphicFramePr>
        <p:xfrm rot="0">
          <a:off x="127641" y="1171072"/>
          <a:ext cx="8117010" cy="58648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4414687"/>
                <a:gridCol w="4414687"/>
              </a:tblGrid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Attribute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1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Attribute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72574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Class: DIE, LIVE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ALBUMIN: 2.1, 3.0, 3.8, 4.5, 5.0, 6.0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AGE: 10, 20, 30, 40, 50, 60, 70, 80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PROTIME: 10, 20, 30, 40, 50, 60, 70, 80, 90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SEX: male, female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HISTOLOGY: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STEROID: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BILIRUBIN: 0.39, 0.80, 1.20, 2.00, 3.00, 4.00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ANTIVIRALS: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ALK PHOSPHATE: 33, 80, 120, 160, 200, 250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FATIGUE: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SGOT: 13, 100, 200, 300, 400, 500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MALAISE: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SPIDERS: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ANOREXIA: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ASCITES: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LIVER BIG: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VARICES: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LIVER FIRM: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0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SPLEEN PALPABLE: no, yes</a:t>
                      </a:r>
                      <a:endParaRPr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4725469" name="Title 1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/>
          </a:bodyPr>
          <a:lstStyle/>
          <a:p>
            <a:pPr>
              <a:defRPr/>
            </a:pPr>
            <a:r>
              <a:rPr lang="de-DE" sz="3200">
                <a:solidFill>
                  <a:schemeClr val="bg1"/>
                </a:solidFill>
                <a:latin typeface="Biome"/>
                <a:cs typeface="Biome"/>
              </a:rPr>
              <a:t>Breast</a:t>
            </a:r>
            <a:r>
              <a:rPr lang="de-DE" sz="3200">
                <a:solidFill>
                  <a:schemeClr val="bg1"/>
                </a:solidFill>
                <a:latin typeface="Biome"/>
                <a:cs typeface="Biome"/>
              </a:rPr>
              <a:t> Tumor, </a:t>
            </a:r>
            <a:r>
              <a:rPr lang="de-DE" sz="3200">
                <a:solidFill>
                  <a:schemeClr val="bg1"/>
                </a:solidFill>
                <a:latin typeface="Biome"/>
                <a:cs typeface="Biome"/>
              </a:rPr>
              <a:t>Benign</a:t>
            </a:r>
            <a:r>
              <a:rPr lang="de-DE" sz="32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3200">
                <a:solidFill>
                  <a:schemeClr val="bg1"/>
                </a:solidFill>
                <a:latin typeface="Biome"/>
                <a:cs typeface="Biome"/>
              </a:rPr>
              <a:t>or</a:t>
            </a:r>
            <a:r>
              <a:rPr lang="de-DE" sz="32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3200">
                <a:solidFill>
                  <a:schemeClr val="bg1"/>
                </a:solidFill>
                <a:latin typeface="Biome"/>
                <a:cs typeface="Biome"/>
              </a:rPr>
              <a:t>Malignant</a:t>
            </a:r>
            <a:r>
              <a:rPr lang="de-DE" sz="3200">
                <a:solidFill>
                  <a:schemeClr val="bg1"/>
                </a:solidFill>
                <a:latin typeface="Biome"/>
                <a:cs typeface="Biome"/>
              </a:rPr>
              <a:t>?</a:t>
            </a:r>
            <a:endParaRPr sz="3200">
              <a:solidFill>
                <a:schemeClr val="bg1"/>
              </a:solidFill>
              <a:latin typeface="Biome"/>
              <a:cs typeface="Biome"/>
            </a:endParaRPr>
          </a:p>
        </p:txBody>
      </p:sp>
      <p:graphicFrame>
        <p:nvGraphicFramePr>
          <p:cNvPr id="388575156" name=""/>
          <p:cNvGraphicFramePr>
            <a:graphicFrameLocks xmlns:a="http://schemas.openxmlformats.org/drawingml/2006/main"/>
          </p:cNvGraphicFramePr>
          <p:nvPr/>
        </p:nvGraphicFramePr>
        <p:xfrm rot="0">
          <a:off x="127640" y="1171072"/>
          <a:ext cx="8117010" cy="58648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4414686"/>
                <a:gridCol w="4414686"/>
              </a:tblGrid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1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Attribute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1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Domain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72574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Sample code number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id number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Clump Thickness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1 - 10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Uniformity of Cell Size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1 - 10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Uniformity of Cell Shape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1 - 10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Marginal Adhesion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1 - 10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Single Epithelial Cell Size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1 - 10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Bare Nuclei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1 - 10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Bland Chromatin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1 - 10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Normal Nucleoli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1 - 10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Mitoses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1 - 10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  <a:tr h="354575"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Class: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400" b="0" i="0" u="none">
                          <a:solidFill>
                            <a:schemeClr val="bg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(2 for benign, 4 for malignant)</a:t>
                      </a:r>
                      <a:endParaRPr sz="36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1046249" name="Title 1"/>
          <p:cNvSpPr>
            <a:spLocks noGrp="1"/>
          </p:cNvSpPr>
          <p:nvPr>
            <p:ph type="title"/>
          </p:nvPr>
        </p:nvSpPr>
        <p:spPr bwMode="auto">
          <a:xfrm>
            <a:off x="457199" y="190499"/>
            <a:ext cx="8229600" cy="9763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de-DE" sz="4000">
                <a:solidFill>
                  <a:schemeClr val="bg1"/>
                </a:solidFill>
                <a:latin typeface="Biome"/>
                <a:cs typeface="Biome"/>
              </a:rPr>
              <a:t>Conflicts</a:t>
            </a:r>
            <a:r>
              <a:rPr lang="de-DE" sz="4000">
                <a:solidFill>
                  <a:schemeClr val="bg1"/>
                </a:solidFill>
                <a:latin typeface="Biome"/>
                <a:cs typeface="Biome"/>
              </a:rPr>
              <a:t> and Dilemmas</a:t>
            </a:r>
            <a:endParaRPr sz="400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875076966" name="Content Placeholder 2"/>
          <p:cNvSpPr>
            <a:spLocks noGrp="1"/>
          </p:cNvSpPr>
          <p:nvPr>
            <p:ph idx="1"/>
          </p:nvPr>
        </p:nvSpPr>
        <p:spPr bwMode="auto">
          <a:xfrm>
            <a:off x="457200" y="1250156"/>
            <a:ext cx="8450826" cy="551259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 lnSpcReduction="10000"/>
          </a:bodyPr>
          <a:lstStyle/>
          <a:p>
            <a:pPr>
              <a:buFont typeface="Wingdings"/>
              <a:buChar char="q"/>
              <a:defRPr/>
            </a:pP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Multiplicity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of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good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cs typeface="Biome"/>
              </a:rPr>
              <a:t>models</a:t>
            </a:r>
            <a:endParaRPr lang="de-DE" sz="2800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q"/>
              <a:defRPr/>
            </a:pPr>
            <a:endParaRPr lang="de-DE" sz="2800">
              <a:solidFill>
                <a:schemeClr val="bg1"/>
              </a:solidFill>
              <a:latin typeface="Biome"/>
              <a:cs typeface="Biome"/>
            </a:endParaRPr>
          </a:p>
          <a:p>
            <a:pPr marL="457200" lvl="1" indent="0" algn="just">
              <a:buNone/>
              <a:defRPr/>
            </a:pPr>
            <a:r>
              <a:rPr sz="2000" b="0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In my</a:t>
            </a:r>
            <a:r>
              <a:rPr lang="de-DE" sz="2000" b="0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sz="2000" b="0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experiments with trees, if the training set is perturbed only</a:t>
            </a:r>
            <a:r>
              <a:rPr lang="de-DE" sz="2000" b="0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sz="2000" b="0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slightly, say</a:t>
            </a:r>
            <a:r>
              <a:rPr lang="de-DE" sz="2000" b="0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sz="2000" b="0" i="0" u="none">
                <a:solidFill>
                  <a:schemeClr val="bg1"/>
                </a:solidFill>
                <a:latin typeface="Biome"/>
                <a:ea typeface="Arimo"/>
                <a:cs typeface="Biome"/>
              </a:rPr>
              <a:t>by removing a random 2–3% of the data, I can get a tree quite different from the original but with almost the same test set error.</a:t>
            </a: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 – </a:t>
            </a: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Breiman</a:t>
            </a: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, 20</a:t>
            </a:r>
            <a:endParaRPr/>
          </a:p>
          <a:p>
            <a:pPr marL="457200" lvl="1" indent="0" algn="just">
              <a:buNone/>
              <a:defRPr/>
            </a:pPr>
            <a:endParaRPr lang="de-DE" sz="2000">
              <a:solidFill>
                <a:schemeClr val="bg1"/>
              </a:solidFill>
              <a:latin typeface="Biome"/>
              <a:ea typeface="Arimo"/>
              <a:cs typeface="Biome"/>
            </a:endParaRPr>
          </a:p>
          <a:p>
            <a:pPr lvl="0">
              <a:buFont typeface="Wingdings"/>
              <a:buChar char="q"/>
              <a:defRPr/>
            </a:pP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Small n – large p</a:t>
            </a:r>
            <a:endParaRPr/>
          </a:p>
          <a:p>
            <a:pPr lvl="0">
              <a:buFont typeface="Wingdings"/>
              <a:buChar char="q"/>
              <a:defRPr/>
            </a:pP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Simplicity</a:t>
            </a: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vs</a:t>
            </a: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accuracy</a:t>
            </a:r>
            <a:endParaRPr lang="de-DE" sz="2800">
              <a:solidFill>
                <a:schemeClr val="bg1"/>
              </a:solidFill>
              <a:latin typeface="Biome"/>
              <a:ea typeface="Arimo"/>
              <a:cs typeface="Biome"/>
            </a:endParaRPr>
          </a:p>
          <a:p>
            <a:pPr lvl="0">
              <a:buFont typeface="Wingdings"/>
              <a:buChar char="q"/>
              <a:defRPr/>
            </a:pP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Curse</a:t>
            </a: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of</a:t>
            </a: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800">
                <a:solidFill>
                  <a:schemeClr val="bg1"/>
                </a:solidFill>
                <a:latin typeface="Biome"/>
                <a:ea typeface="Arimo"/>
                <a:cs typeface="Biome"/>
              </a:rPr>
              <a:t>dimensionality</a:t>
            </a:r>
            <a:endParaRPr lang="de-DE" sz="2800">
              <a:solidFill>
                <a:schemeClr val="bg1"/>
              </a:solidFill>
              <a:latin typeface="Biome"/>
              <a:ea typeface="Arimo"/>
              <a:cs typeface="Biome"/>
            </a:endParaRPr>
          </a:p>
          <a:p>
            <a:pPr marL="457200" lvl="1" indent="0">
              <a:buNone/>
              <a:defRPr/>
            </a:pP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Complete</a:t>
            </a: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info</a:t>
            </a: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vs</a:t>
            </a: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 </a:t>
            </a:r>
            <a:r>
              <a:rPr lang="de-DE" sz="2000">
                <a:solidFill>
                  <a:schemeClr val="bg1"/>
                </a:solidFill>
                <a:latin typeface="Biome"/>
                <a:ea typeface="Arimo"/>
                <a:cs typeface="Biome"/>
              </a:rPr>
              <a:t>scarcity</a:t>
            </a:r>
            <a:endParaRPr sz="2000">
              <a:solidFill>
                <a:schemeClr val="bg1"/>
              </a:solidFill>
              <a:latin typeface="Biome"/>
              <a:ea typeface="Arimo"/>
              <a:cs typeface="Biome"/>
            </a:endParaRPr>
          </a:p>
          <a:p>
            <a:pPr lvl="0">
              <a:defRPr/>
            </a:pPr>
            <a:endParaRPr>
              <a:solidFill>
                <a:schemeClr val="bg1"/>
              </a:solidFill>
              <a:latin typeface="Biome"/>
              <a:cs typeface="Biome"/>
            </a:endParaRPr>
          </a:p>
          <a:p>
            <a:pPr marL="0" indent="0" algn="just">
              <a:buFont typeface="Arial"/>
              <a:buNone/>
              <a:defRPr/>
            </a:pPr>
            <a:r>
              <a:rPr lang="de-DE" sz="2000" b="0" u="none" strike="noStrike" cap="none" spc="0">
                <a:solidFill>
                  <a:schemeClr val="bg1"/>
                </a:solidFill>
                <a:latin typeface="Biome"/>
                <a:ea typeface="Times New Roman"/>
                <a:cs typeface="Biome"/>
              </a:rPr>
              <a:t>„</a:t>
            </a:r>
            <a:r>
              <a:rPr lang="en-GB" sz="2000" b="0" u="none" strike="noStrike" cap="none" spc="0">
                <a:solidFill>
                  <a:schemeClr val="bg1"/>
                </a:solidFill>
                <a:latin typeface="Biome"/>
                <a:ea typeface="Times New Roman"/>
                <a:cs typeface="Biome"/>
              </a:rPr>
              <a:t>In treating processes of high dimension, involving large quantities of data, complete information is as much of a handicap as a scarcity of information</a:t>
            </a:r>
            <a:r>
              <a:rPr lang="de-DE" sz="2000" b="0" u="none" strike="noStrike" cap="none" spc="0">
                <a:solidFill>
                  <a:schemeClr val="bg1"/>
                </a:solidFill>
                <a:latin typeface="Biome"/>
                <a:ea typeface="Times New Roman"/>
                <a:cs typeface="Biome"/>
              </a:rPr>
              <a:t>.“</a:t>
            </a:r>
            <a:endParaRPr sz="2000" b="0" u="none">
              <a:solidFill>
                <a:schemeClr val="bg1"/>
              </a:solidFill>
              <a:latin typeface="Biome"/>
              <a:ea typeface="Times New Roman"/>
              <a:cs typeface="Biome"/>
            </a:endParaRPr>
          </a:p>
          <a:p>
            <a:pPr marL="0" lvl="0" indent="0">
              <a:buFont typeface="Arial"/>
              <a:buNone/>
              <a:defRPr/>
            </a:pP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Times New Roman"/>
                <a:cs typeface="Biome"/>
              </a:rPr>
              <a:t>Bellman</a:t>
            </a:r>
            <a:r>
              <a:rPr lang="de-DE" sz="2000" b="0" i="0" u="none" strike="noStrike" cap="none" spc="0">
                <a:solidFill>
                  <a:schemeClr val="bg1"/>
                </a:solidFill>
                <a:latin typeface="Biome"/>
                <a:ea typeface="Times New Roman"/>
                <a:cs typeface="Biome"/>
              </a:rPr>
              <a:t>, 1959</a:t>
            </a:r>
            <a:endParaRPr sz="2000"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1900199" name="Title 1"/>
          <p:cNvSpPr>
            <a:spLocks noGrp="1"/>
          </p:cNvSpPr>
          <p:nvPr>
            <p:ph type="title"/>
          </p:nvPr>
        </p:nvSpPr>
        <p:spPr bwMode="auto">
          <a:xfrm>
            <a:off x="457200" y="136488"/>
            <a:ext cx="8229600" cy="11430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de-DE" sz="4000">
                <a:latin typeface="Biome"/>
                <a:cs typeface="Biome"/>
              </a:rPr>
              <a:t>Further Reading</a:t>
            </a:r>
            <a:endParaRPr sz="4000">
              <a:latin typeface="Biome"/>
              <a:cs typeface="Biome"/>
            </a:endParaRPr>
          </a:p>
        </p:txBody>
      </p:sp>
      <p:pic>
        <p:nvPicPr>
          <p:cNvPr id="258708257" name="Grafik 1005305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7000458" y="1094311"/>
            <a:ext cx="1823340" cy="2857024"/>
          </a:xfrm>
          <a:prstGeom prst="rect">
            <a:avLst/>
          </a:prstGeom>
        </p:spPr>
      </p:pic>
      <p:sp>
        <p:nvSpPr>
          <p:cNvPr id="1345682937" name="Textfeld 417257890"/>
          <p:cNvSpPr txBox="1"/>
          <p:nvPr/>
        </p:nvSpPr>
        <p:spPr bwMode="auto">
          <a:xfrm>
            <a:off x="235656" y="1417632"/>
            <a:ext cx="6687449" cy="53038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283879" indent="-283879" algn="l">
              <a:buFont typeface="Arial"/>
              <a:buChar char="–"/>
              <a:defRPr/>
            </a:pPr>
            <a:r>
              <a:rPr lang="de-DE" sz="1800"/>
              <a:t>building R modelling package - video</a:t>
            </a:r>
            <a:r>
              <a:rPr lang="de-DE" sz="1800" u="sng">
                <a:hlinkClick r:id="rId4" tooltip=""/>
              </a:rPr>
              <a:t> https://canal.uned.es/video/5dd25b9f5578f275e407dd88</a:t>
            </a:r>
            <a:endParaRPr sz="1800"/>
          </a:p>
          <a:p>
            <a:pPr marL="283878" indent="-283878" algn="l">
              <a:buFont typeface="Arial"/>
              <a:buChar char="–"/>
              <a:defRPr/>
            </a:pPr>
            <a:r>
              <a:rPr lang="de-DE" sz="1800"/>
              <a:t>Machine Learning for Biostatistics Module 1 - Bookdown with Video interludes - </a:t>
            </a:r>
            <a:r>
              <a:rPr lang="en-US" sz="18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5" tooltip=""/>
              </a:rPr>
              <a:t>https://bookdown.org/content/30d75162-d57a-42d1-b26f-77d5c56b20a6/</a:t>
            </a:r>
            <a:endParaRPr sz="1800"/>
          </a:p>
          <a:p>
            <a:pPr marL="283878" indent="-283878" algn="l">
              <a:buFont typeface="Arial"/>
              <a:buChar char="–"/>
              <a:defRPr/>
            </a:pPr>
            <a:r>
              <a:rPr lang="de-DE" sz="1800"/>
              <a:t>Random forests and variable importance - </a:t>
            </a:r>
            <a:r>
              <a:rPr lang="de-DE" sz="18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6" tooltip=""/>
              </a:rPr>
              <a:t>https://proceedings.neurips.cc/paper_files/paper/2013/file/e3796ae838835da0b6f6ea37bcf8bcb7-Paper.pdf</a:t>
            </a:r>
            <a:r>
              <a:rPr lang="de-DE" sz="1800"/>
              <a:t> </a:t>
            </a:r>
            <a:endParaRPr sz="1800"/>
          </a:p>
          <a:p>
            <a:pPr marL="283878" indent="-283878" algn="l">
              <a:buFont typeface="Arial"/>
              <a:buChar char="–"/>
              <a:defRPr/>
            </a:pPr>
            <a:r>
              <a:rPr lang="de-DE" sz="1800"/>
              <a:t>Project report on predicting abalone age - </a:t>
            </a:r>
            <a:r>
              <a:rPr lang="en-US" sz="18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7" tooltip=""/>
              </a:rPr>
              <a:t>https://www.researchgate.net/publication/377565848_Predicting_the_age_of_Abalones</a:t>
            </a:r>
            <a:endParaRPr sz="1800"/>
          </a:p>
          <a:p>
            <a:pPr marL="283879" indent="-283879" algn="l">
              <a:buFont typeface="Arial"/>
              <a:buChar char="–"/>
              <a:defRPr/>
            </a:pPr>
            <a:r>
              <a:rPr lang="de-DE" sz="1800"/>
              <a:t>For more on ridge and lasso regression - </a:t>
            </a:r>
            <a:r>
              <a:rPr lang="de-DE" sz="18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8" tooltip=""/>
              </a:rPr>
              <a:t>https://bookdown.org/ssjackson300/Machine-Learning-Lecture-Notes/the-lasso.html</a:t>
            </a:r>
            <a:r>
              <a:rPr lang="de-DE" sz="1800"/>
              <a:t> </a:t>
            </a:r>
            <a:endParaRPr sz="1800"/>
          </a:p>
          <a:p>
            <a:pPr marL="283878" indent="-283878" algn="l">
              <a:buFont typeface="Arial"/>
              <a:buChar char="–"/>
              <a:defRPr/>
            </a:pPr>
            <a:r>
              <a:rPr lang="de-DE" sz="1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Tidy Modeling with R Book Club</a:t>
            </a:r>
            <a:r>
              <a:rPr lang="de-DE" sz="1800"/>
              <a:t> - </a:t>
            </a:r>
            <a:r>
              <a:rPr lang="de-DE" sz="18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9" tooltip=""/>
              </a:rPr>
              <a:t>https://r4ds.github.io/bookclub-tmwr/</a:t>
            </a:r>
            <a:r>
              <a:rPr lang="de-DE" sz="1800"/>
              <a:t> </a:t>
            </a:r>
            <a:endParaRPr sz="1800"/>
          </a:p>
          <a:p>
            <a:pPr marL="283878" marR="0" indent="-28387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–"/>
              <a:defRPr/>
            </a:pPr>
            <a:r>
              <a:rPr lang="de-DE" sz="1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Leo Breiman "Statistical Modeling: The Two Cultures (with comments and a rejoinder by the author)," Statistical Science, Statist. Sci. 16(3), 199-231, (August 2001)</a:t>
            </a:r>
            <a:endParaRPr lang="de-DE" sz="1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7290507" name="Title 1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de-DE" sz="4000">
                <a:latin typeface="Biome"/>
                <a:cs typeface="Biome"/>
              </a:rPr>
              <a:t>Image </a:t>
            </a:r>
            <a:r>
              <a:rPr lang="de-DE" sz="4000">
                <a:latin typeface="Biome"/>
                <a:cs typeface="Biome"/>
              </a:rPr>
              <a:t>sources</a:t>
            </a:r>
            <a:endParaRPr sz="4000">
              <a:latin typeface="Biome"/>
              <a:cs typeface="Biome"/>
            </a:endParaRPr>
          </a:p>
        </p:txBody>
      </p:sp>
      <p:sp>
        <p:nvSpPr>
          <p:cNvPr id="1821412419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/>
          <a:p>
            <a:pPr>
              <a:defRPr/>
            </a:pPr>
            <a:r>
              <a:rPr lang="de-DE" sz="2200"/>
              <a:t>Nested </a:t>
            </a:r>
            <a:r>
              <a:rPr lang="de-DE" sz="22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AI/ML/DL &amp; Neural network – </a:t>
            </a:r>
            <a:r>
              <a:rPr lang="en-US" sz="22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Sarker I. H. (2021). Deep Learning: A Comprehensive Overview on Techniques, Taxonomy, Applications and Research Directions. SN computer science, 2(6), 420. </a:t>
            </a:r>
            <a:r>
              <a:rPr lang="en-US" sz="22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3" tooltip=""/>
              </a:rPr>
              <a:t>https://doi.org/10.1007/s42979-021-00815-1</a:t>
            </a:r>
            <a:endParaRPr sz="2200" b="0" i="0" u="none" strike="noStrike" cap="none" spc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defRPr/>
            </a:pPr>
            <a:r>
              <a:rPr lang="de-DE" sz="22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ML Phases, Dim. Reduction – Sarker I. H. (2021). Machine Learning: Algorithms, Real-World Applications and Research Directions. SN computer science, 2(3), 160. </a:t>
            </a:r>
            <a:r>
              <a:rPr lang="de-DE" sz="22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4" tooltip=""/>
              </a:rPr>
              <a:t>https://doi.org/10.1007/s42979-021-00592-x</a:t>
            </a:r>
            <a:endParaRPr sz="2200" b="0" i="0" u="none" strike="noStrike" cap="none" spc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defRPr/>
            </a:pPr>
            <a:r>
              <a:rPr lang="de-DE" sz="22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Random forest – </a:t>
            </a:r>
            <a:r>
              <a:rPr lang="en-US" sz="2200" b="0" i="0" u="sng" strike="noStrike" cap="none" spc="0">
                <a:solidFill>
                  <a:schemeClr val="hlink"/>
                </a:solidFill>
                <a:latin typeface="+mn-lt"/>
                <a:ea typeface="+mn-ea"/>
                <a:cs typeface="+mn-cs"/>
                <a:hlinkClick r:id="rId5" tooltip="User:TseKiChun (page does not exist)"/>
              </a:rPr>
              <a:t>TseKiChun</a:t>
            </a:r>
            <a:r>
              <a:rPr lang="de-DE" sz="2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@wikimediaCommons, </a:t>
            </a:r>
            <a:r>
              <a:rPr lang="de-DE" sz="22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6" tooltip=""/>
              </a:rPr>
              <a:t>CC BY-SA 4.0</a:t>
            </a:r>
            <a:endParaRPr sz="2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de-DE" sz="2200" b="0" i="0" u="none" strike="noStrike" cap="none" spc="0">
                <a:solidFill>
                  <a:schemeClr val="tx1"/>
                </a:solidFill>
                <a:latin typeface="Calibri"/>
                <a:ea typeface="Arial"/>
                <a:cs typeface="Arial"/>
              </a:rPr>
              <a:t>KNN – </a:t>
            </a:r>
            <a:r>
              <a:rPr lang="de-DE" sz="22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Zhang, Zhongheng. (2016). Introduction to machine learning: K-nearest neighbors. Annals of Translational Medicine. 4. 218-218. 10.21037/atm.2016.03.37. </a:t>
            </a:r>
            <a:endParaRPr/>
          </a:p>
          <a:p>
            <a:pPr>
              <a:defRPr/>
            </a:pPr>
            <a:endParaRPr sz="22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79500488" name="Grafik 82383434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3547059" y="195175"/>
            <a:ext cx="4389959" cy="6467650"/>
          </a:xfrm>
          <a:prstGeom prst="rect">
            <a:avLst/>
          </a:prstGeom>
        </p:spPr>
      </p:pic>
      <p:sp>
        <p:nvSpPr>
          <p:cNvPr id="88256821" name=" 682465483"/>
          <p:cNvSpPr/>
          <p:nvPr/>
        </p:nvSpPr>
        <p:spPr bwMode="auto">
          <a:xfrm>
            <a:off x="363501" y="5131427"/>
            <a:ext cx="2361953" cy="8595360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/>
            <a:spAutoFit/>
          </a:bodyPr>
          <a:lstStyle/>
          <a:p>
            <a:pPr algn="ctr">
              <a:defRPr/>
            </a:pPr>
            <a:r>
              <a:rPr sz="1100" b="0" u="none">
                <a:solidFill>
                  <a:srgbClr val="1B1B1B"/>
                </a:solidFill>
                <a:latin typeface="Biome"/>
                <a:ea typeface="Roboto"/>
                <a:cs typeface="Biome"/>
              </a:rPr>
              <a:t>Ting Sim, J. Z., Fong, Q. W., Huang, W., &amp; Tan, C. H. (2023). Machine learning in medicine: what clinicians should know. Singapore medical journal, 64(2), 91–97. https://doi.org/10.11622/smedj.2021054</a:t>
            </a:r>
            <a:endParaRPr sz="1100"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341567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sz="3600">
                <a:solidFill>
                  <a:schemeClr val="bg1"/>
                </a:solidFill>
                <a:latin typeface="Biome"/>
                <a:cs typeface="Biome"/>
              </a:rPr>
              <a:t>Agenda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406497982" name="Content Placeholder 2"/>
          <p:cNvSpPr>
            <a:spLocks noGrp="1"/>
          </p:cNvSpPr>
          <p:nvPr>
            <p:ph idx="1"/>
          </p:nvPr>
        </p:nvSpPr>
        <p:spPr bwMode="auto">
          <a:xfrm>
            <a:off x="457198" y="1417638"/>
            <a:ext cx="8229600" cy="4911379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/>
          <a:p>
            <a:pPr marL="0" lvl="0" indent="0">
              <a:lnSpc>
                <a:spcPct val="114999"/>
              </a:lnSpc>
              <a:buNone/>
              <a:defRPr/>
            </a:pPr>
            <a:r>
              <a:rPr lang="de-DE" sz="2400">
                <a:solidFill>
                  <a:schemeClr val="bg1"/>
                </a:solidFill>
              </a:rPr>
              <a:t>          Theory</a:t>
            </a:r>
            <a:endParaRPr/>
          </a:p>
          <a:p>
            <a:pPr marL="0" lvl="0" indent="0">
              <a:lnSpc>
                <a:spcPct val="114999"/>
              </a:lnSpc>
              <a:buNone/>
              <a:defRPr/>
            </a:pPr>
            <a:endParaRPr lang="de-DE" sz="2400" b="0">
              <a:solidFill>
                <a:schemeClr val="bg1"/>
              </a:solidFill>
            </a:endParaRPr>
          </a:p>
          <a:p>
            <a:pPr lvl="0">
              <a:lnSpc>
                <a:spcPct val="114999"/>
              </a:lnSpc>
              <a:buFont typeface="Wingdings"/>
              <a:buChar char="q"/>
              <a:defRPr/>
            </a:pPr>
            <a:r>
              <a:rPr lang="de-DE" sz="2400" b="0">
                <a:solidFill>
                  <a:schemeClr val="bg1"/>
                </a:solidFill>
              </a:rPr>
              <a:t>Machine</a:t>
            </a:r>
            <a:r>
              <a:rPr lang="de-DE" sz="2400" b="0">
                <a:solidFill>
                  <a:schemeClr val="bg1"/>
                </a:solidFill>
              </a:rPr>
              <a:t> Learning Concept and Workflow</a:t>
            </a:r>
            <a:endParaRPr/>
          </a:p>
          <a:p>
            <a:pPr lvl="0">
              <a:lnSpc>
                <a:spcPct val="114999"/>
              </a:lnSpc>
              <a:buFont typeface="Wingdings"/>
              <a:buChar char="q"/>
              <a:defRPr/>
            </a:pPr>
            <a:r>
              <a:rPr lang="de-DE" sz="2400" b="0">
                <a:solidFill>
                  <a:schemeClr val="bg1"/>
                </a:solidFill>
              </a:rPr>
              <a:t>Algorithms</a:t>
            </a:r>
            <a:endParaRPr lang="de-DE" sz="2400" b="0">
              <a:solidFill>
                <a:schemeClr val="bg1"/>
              </a:solidFill>
            </a:endParaRPr>
          </a:p>
          <a:p>
            <a:pPr lvl="0">
              <a:lnSpc>
                <a:spcPct val="114999"/>
              </a:lnSpc>
              <a:buFont typeface="Wingdings"/>
              <a:buChar char="q"/>
              <a:defRPr/>
            </a:pPr>
            <a:r>
              <a:rPr lang="de-DE" sz="2400" b="0">
                <a:solidFill>
                  <a:schemeClr val="bg1"/>
                </a:solidFill>
              </a:rPr>
              <a:t>tidymodels</a:t>
            </a:r>
            <a:endParaRPr lang="de-DE" sz="2400" b="0">
              <a:solidFill>
                <a:schemeClr val="bg1"/>
              </a:solidFill>
            </a:endParaRPr>
          </a:p>
          <a:p>
            <a:pPr marL="0" lvl="0" indent="0">
              <a:lnSpc>
                <a:spcPct val="114999"/>
              </a:lnSpc>
              <a:buFont typeface="Arial"/>
              <a:buNone/>
              <a:defRPr/>
            </a:pPr>
            <a:endParaRPr lang="de-DE" sz="2400" b="0">
              <a:solidFill>
                <a:schemeClr val="bg1"/>
              </a:solidFill>
            </a:endParaRPr>
          </a:p>
          <a:p>
            <a:pPr marL="0" lvl="0" indent="0">
              <a:lnSpc>
                <a:spcPct val="114999"/>
              </a:lnSpc>
              <a:buFont typeface="Arial"/>
              <a:buNone/>
              <a:defRPr/>
            </a:pPr>
            <a:r>
              <a:rPr lang="de-DE" sz="2400" b="0">
                <a:solidFill>
                  <a:schemeClr val="bg1"/>
                </a:solidFill>
              </a:rPr>
              <a:t>          Tasks</a:t>
            </a:r>
            <a:endParaRPr/>
          </a:p>
          <a:p>
            <a:pPr marL="0" lvl="0" indent="0">
              <a:lnSpc>
                <a:spcPct val="114999"/>
              </a:lnSpc>
              <a:buFont typeface="Arial"/>
              <a:buNone/>
              <a:defRPr/>
            </a:pPr>
            <a:endParaRPr lang="de-DE" sz="2400" b="0">
              <a:solidFill>
                <a:schemeClr val="bg1"/>
              </a:solidFill>
            </a:endParaRPr>
          </a:p>
          <a:p>
            <a:pPr lvl="0">
              <a:lnSpc>
                <a:spcPct val="114999"/>
              </a:lnSpc>
              <a:buFont typeface="Wingdings"/>
              <a:buChar char="q"/>
              <a:defRPr/>
            </a:pPr>
            <a:r>
              <a:rPr lang="de-DE" sz="2400" b="0">
                <a:solidFill>
                  <a:schemeClr val="bg1"/>
                </a:solidFill>
              </a:rPr>
              <a:t>Regression</a:t>
            </a:r>
            <a:endParaRPr sz="2400" b="0">
              <a:solidFill>
                <a:schemeClr val="bg1"/>
              </a:solidFill>
            </a:endParaRPr>
          </a:p>
          <a:p>
            <a:pPr lvl="0">
              <a:lnSpc>
                <a:spcPct val="114999"/>
              </a:lnSpc>
              <a:buFont typeface="Wingdings"/>
              <a:buChar char="q"/>
              <a:defRPr/>
            </a:pPr>
            <a:r>
              <a:rPr lang="de-DE" sz="2400" b="0">
                <a:solidFill>
                  <a:schemeClr val="bg1"/>
                </a:solidFill>
              </a:rPr>
              <a:t>Classification</a:t>
            </a:r>
            <a:endParaRPr sz="2400" b="0">
              <a:solidFill>
                <a:schemeClr val="bg1"/>
              </a:solidFill>
            </a:endParaRPr>
          </a:p>
          <a:p>
            <a:pPr lvl="0">
              <a:lnSpc>
                <a:spcPct val="114999"/>
              </a:lnSpc>
              <a:buFont typeface="Wingdings"/>
              <a:buChar char="q"/>
              <a:defRPr/>
            </a:pPr>
            <a:r>
              <a:rPr lang="de-DE" sz="2400" b="0">
                <a:solidFill>
                  <a:schemeClr val="bg1"/>
                </a:solidFill>
              </a:rPr>
              <a:t>Clustering</a:t>
            </a:r>
            <a:endParaRPr/>
          </a:p>
        </p:txBody>
      </p:sp>
      <p:pic>
        <p:nvPicPr>
          <p:cNvPr id="1365447429" name="Picture 4" descr="Download Free Neural network Icons in PNG &amp; SVG"/>
          <p:cNvPicPr>
            <a:picLocks noChangeAspect="1" noChangeArrowheads="1"/>
          </p:cNvPicPr>
          <p:nvPr/>
        </p:nvPicPr>
        <p:blipFill rotWithShape="1">
          <a:blip r:embed="rId3"/>
          <a:stretch/>
        </p:blipFill>
        <p:spPr bwMode="auto">
          <a:xfrm>
            <a:off x="324463" y="1315064"/>
            <a:ext cx="707923" cy="707923"/>
          </a:xfrm>
          <a:prstGeom prst="rect">
            <a:avLst/>
          </a:prstGeom>
          <a:noFill/>
        </p:spPr>
      </p:pic>
      <p:pic>
        <p:nvPicPr>
          <p:cNvPr id="728622728" name="Grafik 1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228598" y="3873327"/>
            <a:ext cx="899651" cy="8996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552373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259956599" name="Grafik 1044881224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166285" y="1533164"/>
            <a:ext cx="2974301" cy="3902285"/>
          </a:xfrm>
          <a:prstGeom prst="rect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  <p:pic>
        <p:nvPicPr>
          <p:cNvPr id="739302297" name="Grafik 1964418464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3265217" y="1533164"/>
            <a:ext cx="2613566" cy="3902283"/>
          </a:xfrm>
          <a:prstGeom prst="rect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  <p:pic>
        <p:nvPicPr>
          <p:cNvPr id="1514738032" name="Grafik 194311114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>
            <a:off x="6003414" y="1533163"/>
            <a:ext cx="2973438" cy="3902283"/>
          </a:xfrm>
          <a:prstGeom prst="rect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rgbClr val="1C1D1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4530046" name="Title 1"/>
          <p:cNvSpPr>
            <a:spLocks noGrp="1"/>
          </p:cNvSpPr>
          <p:nvPr>
            <p:ph type="title"/>
          </p:nvPr>
        </p:nvSpPr>
        <p:spPr bwMode="auto">
          <a:xfrm>
            <a:off x="299442" y="14251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i="1">
                <a:latin typeface="Biome"/>
                <a:cs typeface="Biome"/>
              </a:rPr>
              <a:t>tidyverse</a:t>
            </a:r>
            <a:r>
              <a:rPr lang="de-DE" i="1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Refresher</a:t>
            </a:r>
            <a:endParaRPr>
              <a:latin typeface="Biome"/>
              <a:cs typeface="Biome"/>
            </a:endParaRPr>
          </a:p>
        </p:txBody>
      </p:sp>
      <p:sp>
        <p:nvSpPr>
          <p:cNvPr id="27998308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9563" y="1221123"/>
            <a:ext cx="4040187" cy="52387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>
              <a:defRPr/>
            </a:pPr>
            <a:r>
              <a:rPr lang="de-DE">
                <a:latin typeface="Biome"/>
                <a:cs typeface="Biome"/>
              </a:rPr>
              <a:t>Data </a:t>
            </a:r>
            <a:r>
              <a:rPr lang="de-DE">
                <a:latin typeface="Biome"/>
                <a:cs typeface="Biome"/>
              </a:rPr>
              <a:t>manipulation</a:t>
            </a:r>
            <a:endParaRPr>
              <a:latin typeface="Biome"/>
              <a:cs typeface="Biome"/>
            </a:endParaRPr>
          </a:p>
        </p:txBody>
      </p:sp>
      <p:sp>
        <p:nvSpPr>
          <p:cNvPr id="1692530389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374055" y="1817702"/>
            <a:ext cx="4040187" cy="443071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 fontScale="87500" lnSpcReduction="1000"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read_csv</a:t>
            </a:r>
            <a:r>
              <a:rPr lang="de-DE" b="1">
                <a:latin typeface="Biome"/>
                <a:cs typeface="Biome"/>
              </a:rPr>
              <a:t>()</a:t>
            </a:r>
            <a:r>
              <a:rPr lang="de-DE">
                <a:latin typeface="Biome"/>
                <a:cs typeface="Biome"/>
              </a:rPr>
              <a:t>, </a:t>
            </a:r>
            <a:r>
              <a:rPr lang="de-DE" b="1">
                <a:latin typeface="Biome"/>
                <a:cs typeface="Biome"/>
              </a:rPr>
              <a:t>read_tsv</a:t>
            </a:r>
            <a:r>
              <a:rPr lang="de-DE">
                <a:latin typeface="Biome"/>
                <a:cs typeface="Biome"/>
              </a:rPr>
              <a:t>()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%&gt;% </a:t>
            </a:r>
            <a:r>
              <a:rPr lang="de-DE" b="0">
                <a:latin typeface="Biome"/>
                <a:cs typeface="Biome"/>
              </a:rPr>
              <a:t>pipe</a:t>
            </a:r>
            <a:r>
              <a:rPr lang="de-DE" b="0">
                <a:latin typeface="Biome"/>
                <a:cs typeface="Biome"/>
              </a:rPr>
              <a:t> </a:t>
            </a:r>
            <a:r>
              <a:rPr lang="de-DE" b="0">
                <a:latin typeface="Biome"/>
                <a:cs typeface="Biome"/>
              </a:rPr>
              <a:t>output</a:t>
            </a:r>
            <a:r>
              <a:rPr lang="de-DE" b="0">
                <a:latin typeface="Biome"/>
                <a:cs typeface="Biome"/>
              </a:rPr>
              <a:t> </a:t>
            </a:r>
            <a:r>
              <a:rPr lang="de-DE" b="0">
                <a:latin typeface="Biome"/>
                <a:cs typeface="Biome"/>
              </a:rPr>
              <a:t>to</a:t>
            </a:r>
            <a:r>
              <a:rPr lang="de-DE" b="0">
                <a:latin typeface="Biome"/>
                <a:cs typeface="Biome"/>
              </a:rPr>
              <a:t> </a:t>
            </a:r>
            <a:r>
              <a:rPr lang="de-DE" b="0">
                <a:latin typeface="Biome"/>
                <a:cs typeface="Biome"/>
              </a:rPr>
              <a:t>next</a:t>
            </a:r>
            <a:r>
              <a:rPr lang="de-DE" b="0">
                <a:latin typeface="Biome"/>
                <a:cs typeface="Biome"/>
              </a:rPr>
              <a:t> </a:t>
            </a:r>
            <a:r>
              <a:rPr lang="de-DE" b="0">
                <a:latin typeface="Biome"/>
                <a:cs typeface="Biome"/>
              </a:rPr>
              <a:t>fxn</a:t>
            </a:r>
            <a:endParaRPr b="0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filter</a:t>
            </a:r>
            <a:r>
              <a:rPr lang="de-DE">
                <a:latin typeface="Biome"/>
                <a:cs typeface="Biome"/>
              </a:rPr>
              <a:t>() </a:t>
            </a:r>
            <a:r>
              <a:rPr lang="de-DE">
                <a:latin typeface="Biome"/>
                <a:cs typeface="Biome"/>
              </a:rPr>
              <a:t>rows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select</a:t>
            </a:r>
            <a:r>
              <a:rPr lang="de-DE">
                <a:latin typeface="Biome"/>
                <a:cs typeface="Biome"/>
              </a:rPr>
              <a:t>() </a:t>
            </a:r>
            <a:r>
              <a:rPr lang="de-DE">
                <a:latin typeface="Biome"/>
                <a:cs typeface="Biome"/>
              </a:rPr>
              <a:t>columns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arrange</a:t>
            </a:r>
            <a:r>
              <a:rPr lang="de-DE">
                <a:latin typeface="Biome"/>
                <a:cs typeface="Biome"/>
              </a:rPr>
              <a:t>() </a:t>
            </a:r>
            <a:r>
              <a:rPr lang="de-DE">
                <a:latin typeface="Biome"/>
                <a:cs typeface="Biome"/>
              </a:rPr>
              <a:t>rows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based</a:t>
            </a:r>
            <a:r>
              <a:rPr lang="de-DE">
                <a:latin typeface="Biome"/>
                <a:cs typeface="Biome"/>
              </a:rPr>
              <a:t> on </a:t>
            </a:r>
            <a:r>
              <a:rPr lang="de-DE">
                <a:latin typeface="Biome"/>
                <a:cs typeface="Biome"/>
              </a:rPr>
              <a:t>col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group_by</a:t>
            </a:r>
            <a:r>
              <a:rPr lang="de-DE">
                <a:latin typeface="Biome"/>
                <a:cs typeface="Biome"/>
              </a:rPr>
              <a:t>() a </a:t>
            </a:r>
            <a:r>
              <a:rPr lang="de-DE">
                <a:latin typeface="Biome"/>
                <a:cs typeface="Biome"/>
              </a:rPr>
              <a:t>col‘s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values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summarise</a:t>
            </a:r>
            <a:r>
              <a:rPr lang="de-DE">
                <a:latin typeface="Biome"/>
                <a:cs typeface="Biome"/>
              </a:rPr>
              <a:t>() </a:t>
            </a:r>
            <a:r>
              <a:rPr lang="de-DE">
                <a:latin typeface="Biome"/>
                <a:cs typeface="Biome"/>
              </a:rPr>
              <a:t>wrt</a:t>
            </a:r>
            <a:r>
              <a:rPr lang="de-DE">
                <a:latin typeface="Biome"/>
                <a:cs typeface="Biome"/>
              </a:rPr>
              <a:t>. </a:t>
            </a:r>
            <a:r>
              <a:rPr lang="de-DE">
                <a:latin typeface="Biome"/>
                <a:cs typeface="Biome"/>
              </a:rPr>
              <a:t>group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mutate</a:t>
            </a:r>
            <a:r>
              <a:rPr lang="de-DE">
                <a:latin typeface="Biome"/>
                <a:cs typeface="Biome"/>
              </a:rPr>
              <a:t>() </a:t>
            </a:r>
            <a:r>
              <a:rPr lang="de-DE">
                <a:latin typeface="Biome"/>
                <a:cs typeface="Biome"/>
              </a:rPr>
              <a:t>new</a:t>
            </a:r>
            <a:r>
              <a:rPr lang="de-DE">
                <a:latin typeface="Biome"/>
                <a:cs typeface="Biome"/>
              </a:rPr>
              <a:t>/</a:t>
            </a:r>
            <a:r>
              <a:rPr lang="de-DE">
                <a:latin typeface="Biome"/>
                <a:cs typeface="Biome"/>
              </a:rPr>
              <a:t>existing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cols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pivot_longer</a:t>
            </a:r>
            <a:r>
              <a:rPr lang="de-DE">
                <a:latin typeface="Biome"/>
                <a:cs typeface="Biome"/>
              </a:rPr>
              <a:t>() </a:t>
            </a:r>
            <a:r>
              <a:rPr lang="de-DE">
                <a:latin typeface="Biome"/>
                <a:cs typeface="Biome"/>
              </a:rPr>
              <a:t>cols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to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rows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pivot_wider</a:t>
            </a:r>
            <a:r>
              <a:rPr lang="de-DE">
                <a:latin typeface="Biome"/>
                <a:cs typeface="Biome"/>
              </a:rPr>
              <a:t>() </a:t>
            </a:r>
            <a:r>
              <a:rPr lang="de-DE">
                <a:latin typeface="Biome"/>
                <a:cs typeface="Biome"/>
              </a:rPr>
              <a:t>rows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to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cols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endParaRPr>
              <a:latin typeface="Biome"/>
              <a:cs typeface="Biome"/>
            </a:endParaRPr>
          </a:p>
        </p:txBody>
      </p:sp>
      <p:sp>
        <p:nvSpPr>
          <p:cNvPr id="1890000199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5028482" y="1254113"/>
            <a:ext cx="4041774" cy="52387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Visualization</a:t>
            </a:r>
            <a:endParaRPr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534788982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4861333" y="1817702"/>
            <a:ext cx="4041774" cy="4430712"/>
          </a:xfrm>
        </p:spPr>
        <p:txBody>
          <a:bodyPr>
            <a:normAutofit fontScale="87500" lnSpcReduction="1000"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ggplot</a:t>
            </a:r>
            <a:r>
              <a:rPr lang="de-DE">
                <a:latin typeface="Biome"/>
                <a:cs typeface="Biome"/>
              </a:rPr>
              <a:t>(</a:t>
            </a:r>
            <a:r>
              <a:rPr lang="de-DE">
                <a:latin typeface="Biome"/>
                <a:cs typeface="Biome"/>
              </a:rPr>
              <a:t>data</a:t>
            </a:r>
            <a:r>
              <a:rPr lang="de-DE">
                <a:latin typeface="Biome"/>
                <a:cs typeface="Biome"/>
              </a:rPr>
              <a:t>, </a:t>
            </a:r>
            <a:r>
              <a:rPr lang="de-DE" b="1">
                <a:latin typeface="Biome"/>
                <a:cs typeface="Biome"/>
              </a:rPr>
              <a:t>aes</a:t>
            </a:r>
            <a:r>
              <a:rPr lang="de-DE">
                <a:latin typeface="Biome"/>
                <a:cs typeface="Biome"/>
              </a:rPr>
              <a:t>())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aes</a:t>
            </a:r>
            <a:r>
              <a:rPr lang="de-DE">
                <a:latin typeface="Biome"/>
                <a:cs typeface="Biome"/>
              </a:rPr>
              <a:t>(x, y, </a:t>
            </a:r>
            <a:r>
              <a:rPr lang="de-DE">
                <a:latin typeface="Biome"/>
                <a:cs typeface="Biome"/>
              </a:rPr>
              <a:t>color</a:t>
            </a:r>
            <a:r>
              <a:rPr lang="de-DE">
                <a:latin typeface="Biome"/>
                <a:cs typeface="Biome"/>
              </a:rPr>
              <a:t>, </a:t>
            </a:r>
            <a:r>
              <a:rPr lang="de-DE">
                <a:latin typeface="Biome"/>
                <a:cs typeface="Biome"/>
              </a:rPr>
              <a:t>fill</a:t>
            </a:r>
            <a:r>
              <a:rPr lang="de-DE">
                <a:latin typeface="Biome"/>
                <a:cs typeface="Biome"/>
              </a:rPr>
              <a:t>...) </a:t>
            </a:r>
            <a:r>
              <a:rPr lang="de-DE">
                <a:latin typeface="Biome"/>
                <a:cs typeface="Biome"/>
              </a:rPr>
              <a:t>value</a:t>
            </a:r>
            <a:r>
              <a:rPr lang="de-DE">
                <a:latin typeface="Biome"/>
                <a:cs typeface="Biome"/>
              </a:rPr>
              <a:t> </a:t>
            </a:r>
            <a:r>
              <a:rPr lang="de-DE">
                <a:latin typeface="Biome"/>
                <a:cs typeface="Biome"/>
              </a:rPr>
              <a:t>mapping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geom_point</a:t>
            </a:r>
            <a:r>
              <a:rPr lang="de-DE">
                <a:latin typeface="Biome"/>
                <a:cs typeface="Biome"/>
              </a:rPr>
              <a:t>(), </a:t>
            </a:r>
            <a:r>
              <a:rPr lang="de-DE" b="1">
                <a:latin typeface="Biome"/>
                <a:cs typeface="Biome"/>
              </a:rPr>
              <a:t>geom_boxplot</a:t>
            </a:r>
            <a:r>
              <a:rPr lang="de-DE">
                <a:latin typeface="Biome"/>
                <a:cs typeface="Biome"/>
              </a:rPr>
              <a:t>(), </a:t>
            </a:r>
            <a:r>
              <a:rPr lang="de-DE" b="1">
                <a:latin typeface="Biome"/>
                <a:cs typeface="Biome"/>
              </a:rPr>
              <a:t>geom_histogram</a:t>
            </a:r>
            <a:r>
              <a:rPr lang="de-DE">
                <a:latin typeface="Biome"/>
                <a:cs typeface="Biome"/>
              </a:rPr>
              <a:t>()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latin typeface="Biome"/>
                <a:cs typeface="Biome"/>
              </a:rPr>
              <a:t>labs</a:t>
            </a:r>
            <a:r>
              <a:rPr lang="de-DE">
                <a:latin typeface="Biome"/>
                <a:cs typeface="Biome"/>
              </a:rPr>
              <a:t>(title, x, y) </a:t>
            </a:r>
            <a:r>
              <a:rPr lang="de-DE">
                <a:latin typeface="Biome"/>
                <a:cs typeface="Biome"/>
              </a:rPr>
              <a:t>labels</a:t>
            </a: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endParaRPr lang="de-DE"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endParaRPr>
              <a:latin typeface="Biome"/>
              <a:cs typeface="Biome"/>
            </a:endParaRPr>
          </a:p>
        </p:txBody>
      </p:sp>
      <p:sp>
        <p:nvSpPr>
          <p:cNvPr id="581996579" name="Textfeld 952906265"/>
          <p:cNvSpPr txBox="1"/>
          <p:nvPr/>
        </p:nvSpPr>
        <p:spPr bwMode="auto">
          <a:xfrm>
            <a:off x="240893" y="6021833"/>
            <a:ext cx="8875635" cy="676724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Important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data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types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: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integer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double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character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factor</a:t>
            </a:r>
            <a:endParaRPr lang="de-DE" b="1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defRPr/>
            </a:pP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Important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data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 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structures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: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vector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list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data.frame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/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tibble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/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data.table</a:t>
            </a:r>
            <a:r>
              <a:rPr lang="de-DE" b="0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matrix</a:t>
            </a:r>
            <a:endParaRPr b="0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330554492" name="Title 1"/>
          <p:cNvSpPr txBox="1"/>
          <p:nvPr/>
        </p:nvSpPr>
        <p:spPr bwMode="auto">
          <a:xfrm>
            <a:off x="309563" y="1425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de-DE" i="1">
                <a:solidFill>
                  <a:schemeClr val="bg1"/>
                </a:solidFill>
                <a:latin typeface="Biome"/>
                <a:cs typeface="Biome"/>
              </a:rPr>
              <a:t>tidyverse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Refresher</a:t>
            </a:r>
            <a:endParaRPr lang="de-DE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748560780" name="Text Placeholder 2"/>
          <p:cNvSpPr txBox="1"/>
          <p:nvPr/>
        </p:nvSpPr>
        <p:spPr bwMode="auto">
          <a:xfrm>
            <a:off x="319684" y="1221123"/>
            <a:ext cx="4040187" cy="523874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 algn="l" defTabSz="457200" rtl="0">
              <a:spcBef>
                <a:spcPts val="0"/>
              </a:spcBef>
              <a:buFont typeface="Arial"/>
              <a:buNone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>
              <a:spcBef>
                <a:spcPts val="0"/>
              </a:spcBef>
              <a:buFont typeface="Arial"/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>
              <a:spcBef>
                <a:spcPts val="0"/>
              </a:spcBef>
              <a:buFont typeface="Arial"/>
              <a:buNone/>
              <a:defRPr sz="18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>
              <a:spcBef>
                <a:spcPts val="0"/>
              </a:spcBef>
              <a:buFont typeface="Arial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>
              <a:spcBef>
                <a:spcPts val="0"/>
              </a:spcBef>
              <a:buFont typeface="Arial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>
              <a:spcBef>
                <a:spcPts val="0"/>
              </a:spcBef>
              <a:buFont typeface="Arial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>
              <a:spcBef>
                <a:spcPts val="0"/>
              </a:spcBef>
              <a:buFont typeface="Arial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>
              <a:spcBef>
                <a:spcPts val="0"/>
              </a:spcBef>
              <a:buFont typeface="Arial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>
              <a:spcBef>
                <a:spcPts val="0"/>
              </a:spcBef>
              <a:buFont typeface="Arial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Data manipulation</a:t>
            </a:r>
            <a:endParaRPr lang="de-DE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1193058501" name="Content Placeholder 3"/>
          <p:cNvSpPr txBox="1"/>
          <p:nvPr/>
        </p:nvSpPr>
        <p:spPr bwMode="auto">
          <a:xfrm>
            <a:off x="384176" y="1817702"/>
            <a:ext cx="4040187" cy="4430712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 fontScale="87500" lnSpcReduction="1000"/>
          </a:bodyPr>
          <a:lstStyle>
            <a:lvl1pPr marL="342900" indent="-342900" algn="l" defTabSz="457200" rtl="0">
              <a:spcBef>
                <a:spcPts val="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>
              <a:spcBef>
                <a:spcPts val="0"/>
              </a:spcBef>
              <a:buFont typeface="Arial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>
              <a:spcBef>
                <a:spcPts val="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>
              <a:spcBef>
                <a:spcPts val="0"/>
              </a:spcBef>
              <a:buFont typeface="Arial"/>
              <a:buChar char="–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>
              <a:spcBef>
                <a:spcPts val="0"/>
              </a:spcBef>
              <a:buFont typeface="Arial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>
              <a:spcBef>
                <a:spcPts val="0"/>
              </a:spcBef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>
              <a:spcBef>
                <a:spcPts val="0"/>
              </a:spcBef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>
              <a:spcBef>
                <a:spcPts val="0"/>
              </a:spcBef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>
              <a:spcBef>
                <a:spcPts val="0"/>
              </a:spcBef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read_csv()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read_tsv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%&gt;% 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pipe output to next fxn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filter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rows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select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columns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arrange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rows based on col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group_by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a col‘s values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summarise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wrt. group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mutate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new/existing cols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pivot_longer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cols to rows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pivot_wider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 rows to cols</a:t>
            </a:r>
            <a:endParaRPr/>
          </a:p>
          <a:p>
            <a:pPr>
              <a:buFont typeface="Wingdings"/>
              <a:buChar char="§"/>
              <a:defRPr/>
            </a:pPr>
            <a:endParaRPr lang="de-D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endParaRPr lang="de-DE">
              <a:solidFill>
                <a:schemeClr val="bg1"/>
              </a:solidFill>
              <a:latin typeface="Biome"/>
              <a:cs typeface="Biome"/>
            </a:endParaRPr>
          </a:p>
        </p:txBody>
      </p:sp>
      <p:sp>
        <p:nvSpPr>
          <p:cNvPr id="645749997" name="Content Placeholder 5"/>
          <p:cNvSpPr txBox="1"/>
          <p:nvPr/>
        </p:nvSpPr>
        <p:spPr bwMode="auto">
          <a:xfrm>
            <a:off x="4871454" y="1817702"/>
            <a:ext cx="4041774" cy="4430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87500" lnSpcReduction="1000"/>
          </a:bodyPr>
          <a:lstStyle>
            <a:lvl1pPr marL="342900" indent="-342900" algn="l" defTabSz="457200" rtl="0">
              <a:spcBef>
                <a:spcPts val="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>
              <a:spcBef>
                <a:spcPts val="0"/>
              </a:spcBef>
              <a:buFont typeface="Arial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>
              <a:spcBef>
                <a:spcPts val="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>
              <a:spcBef>
                <a:spcPts val="0"/>
              </a:spcBef>
              <a:buFont typeface="Arial"/>
              <a:buChar char="–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>
              <a:spcBef>
                <a:spcPts val="0"/>
              </a:spcBef>
              <a:buFont typeface="Arial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>
              <a:spcBef>
                <a:spcPts val="0"/>
              </a:spcBef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>
              <a:spcBef>
                <a:spcPts val="0"/>
              </a:spcBef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>
              <a:spcBef>
                <a:spcPts val="0"/>
              </a:spcBef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>
              <a:spcBef>
                <a:spcPts val="0"/>
              </a:spcBef>
              <a:buFont typeface="Arial"/>
              <a:buChar char="•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ggplot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(data,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aes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())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aes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(x, y, color, fill...) value mapping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geom_point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geom_boxplot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(), </a:t>
            </a: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geom_histogram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()</a:t>
            </a:r>
            <a:endParaRPr/>
          </a:p>
          <a:p>
            <a:pPr>
              <a:buFont typeface="Wingdings"/>
              <a:buChar char="§"/>
              <a:defRPr/>
            </a:pPr>
            <a:r>
              <a:rPr lang="de-DE" b="1">
                <a:solidFill>
                  <a:schemeClr val="bg1"/>
                </a:solidFill>
                <a:latin typeface="Biome"/>
                <a:cs typeface="Biome"/>
              </a:rPr>
              <a:t>labs</a:t>
            </a:r>
            <a:r>
              <a:rPr lang="de-DE">
                <a:solidFill>
                  <a:schemeClr val="bg1"/>
                </a:solidFill>
                <a:latin typeface="Biome"/>
                <a:cs typeface="Biome"/>
              </a:rPr>
              <a:t>(title, x, y) labels</a:t>
            </a:r>
            <a:endParaRPr/>
          </a:p>
          <a:p>
            <a:pPr>
              <a:buFont typeface="Wingdings"/>
              <a:buChar char="§"/>
              <a:defRPr/>
            </a:pPr>
            <a:endParaRPr lang="de-D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endParaRPr lang="de-DE">
              <a:solidFill>
                <a:schemeClr val="bg1"/>
              </a:solidFill>
              <a:latin typeface="Biome"/>
              <a:cs typeface="Biome"/>
            </a:endParaRPr>
          </a:p>
          <a:p>
            <a:pPr>
              <a:buFont typeface="Wingdings"/>
              <a:buChar char="§"/>
              <a:defRPr/>
            </a:pPr>
            <a:endParaRPr lang="de-DE">
              <a:solidFill>
                <a:schemeClr val="bg1"/>
              </a:solidFill>
              <a:latin typeface="Biome"/>
              <a:cs typeface="Biom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55876616" name="Grafik 362265545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331174" y="2804985"/>
            <a:ext cx="4960249" cy="1133992"/>
          </a:xfrm>
          <a:prstGeom prst="rect">
            <a:avLst/>
          </a:prstGeom>
        </p:spPr>
      </p:pic>
      <p:pic>
        <p:nvPicPr>
          <p:cNvPr id="188580296" name="Grafik 1761941151"/>
          <p:cNvPicPr>
            <a:picLocks noChangeAspect="1"/>
          </p:cNvPicPr>
          <p:nvPr/>
        </p:nvPicPr>
        <p:blipFill rotWithShape="1">
          <a:blip r:embed="rId4"/>
          <a:srcRect l="6245" t="0" r="0" b="0"/>
          <a:stretch/>
        </p:blipFill>
        <p:spPr bwMode="auto">
          <a:xfrm flipH="0" flipV="0">
            <a:off x="3272688" y="4945390"/>
            <a:ext cx="5804577" cy="1809748"/>
          </a:xfrm>
          <a:prstGeom prst="rect">
            <a:avLst/>
          </a:prstGeom>
        </p:spPr>
      </p:pic>
      <p:sp>
        <p:nvSpPr>
          <p:cNvPr id="2058516360" name="Textfeld 639552182"/>
          <p:cNvSpPr txBox="1"/>
          <p:nvPr/>
        </p:nvSpPr>
        <p:spPr bwMode="auto">
          <a:xfrm rot="5399976">
            <a:off x="5717377" y="6037908"/>
            <a:ext cx="407469" cy="42707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2200" b="1"/>
              <a:t>...</a:t>
            </a:r>
            <a:endParaRPr sz="2200" b="1"/>
          </a:p>
        </p:txBody>
      </p:sp>
      <p:sp>
        <p:nvSpPr>
          <p:cNvPr id="1295766026" name="Textfeld 275947738"/>
          <p:cNvSpPr txBox="1"/>
          <p:nvPr/>
        </p:nvSpPr>
        <p:spPr bwMode="auto">
          <a:xfrm>
            <a:off x="294820" y="2237575"/>
            <a:ext cx="2807692" cy="546753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de-DE" sz="2800">
                <a:latin typeface="Biome"/>
                <a:cs typeface="Biome"/>
              </a:rPr>
              <a:t># </a:t>
            </a:r>
            <a:r>
              <a:rPr lang="de-DE" sz="2800">
                <a:latin typeface="Biome"/>
                <a:cs typeface="Biome"/>
              </a:rPr>
              <a:t>abalone.data</a:t>
            </a:r>
            <a:endParaRPr sz="2800">
              <a:latin typeface="Biome"/>
              <a:cs typeface="Biome"/>
            </a:endParaRPr>
          </a:p>
        </p:txBody>
      </p:sp>
      <p:sp>
        <p:nvSpPr>
          <p:cNvPr id="1713627990" name="Pfeil: nach unten 3"/>
          <p:cNvSpPr/>
          <p:nvPr/>
        </p:nvSpPr>
        <p:spPr bwMode="auto">
          <a:xfrm>
            <a:off x="4722718" y="4087453"/>
            <a:ext cx="226142" cy="709462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31804A"/>
          </a:solidFill>
          <a:ln>
            <a:solidFill>
              <a:srgbClr val="318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98752761" name="Textfeld 4"/>
          <p:cNvSpPr txBox="1"/>
          <p:nvPr/>
        </p:nvSpPr>
        <p:spPr bwMode="auto">
          <a:xfrm>
            <a:off x="502920" y="256473"/>
            <a:ext cx="5251763" cy="1920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2400">
                <a:latin typeface="Consolas"/>
                <a:ea typeface="Consolas"/>
                <a:cs typeface="Consolas"/>
              </a:rPr>
              <a:t>abalone_raw</a:t>
            </a:r>
            <a:r>
              <a:rPr lang="en-US" sz="2400">
                <a:latin typeface="Consolas"/>
                <a:ea typeface="Consolas"/>
                <a:cs typeface="Consolas"/>
              </a:rPr>
              <a:t> </a:t>
            </a:r>
            <a:r>
              <a:rPr lang="en-US" sz="240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%&gt;%</a:t>
            </a:r>
            <a:endParaRPr lang="en-US" sz="2400">
              <a:solidFill>
                <a:srgbClr val="63A35C"/>
              </a:solidFill>
              <a:latin typeface="Consolas"/>
              <a:ea typeface="Consolas"/>
              <a:cs typeface="Consolas"/>
            </a:endParaRPr>
          </a:p>
          <a:p>
            <a:pPr>
              <a:defRPr/>
            </a:pPr>
            <a:r>
              <a:rPr lang="en-US" sz="2400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	</a:t>
            </a:r>
            <a:r>
              <a:rPr lang="en-US" sz="2400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pivot_longer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240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cols</a:t>
            </a:r>
            <a:r>
              <a:rPr lang="en-US" sz="240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 =</a:t>
            </a:r>
            <a:r>
              <a:rPr lang="en-US" sz="240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240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-</a:t>
            </a:r>
            <a:r>
              <a:rPr lang="en-US" sz="2400">
                <a:solidFill>
                  <a:srgbClr val="63A35C"/>
                </a:solidFill>
                <a:latin typeface="Consolas"/>
                <a:ea typeface="Consolas"/>
                <a:cs typeface="Consolas"/>
              </a:rPr>
              <a:t>c</a:t>
            </a:r>
            <a:r>
              <a:rPr lang="en-US" sz="2400">
                <a:latin typeface="Consolas"/>
                <a:ea typeface="Consolas"/>
                <a:cs typeface="Consolas"/>
              </a:rPr>
              <a:t>(</a:t>
            </a:r>
            <a:r>
              <a:rPr lang="en-US" sz="2400">
                <a:solidFill>
                  <a:srgbClr val="183691"/>
                </a:solidFill>
                <a:latin typeface="Consolas"/>
                <a:ea typeface="Consolas"/>
                <a:cs typeface="Consolas"/>
              </a:rPr>
              <a:t>"id"</a:t>
            </a:r>
            <a:r>
              <a:rPr lang="en-US" sz="240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, </a:t>
            </a:r>
            <a:r>
              <a:rPr lang="en-US" sz="2400">
                <a:solidFill>
                  <a:srgbClr val="183691"/>
                </a:solidFill>
                <a:latin typeface="Consolas"/>
                <a:ea typeface="Consolas"/>
                <a:cs typeface="Consolas"/>
              </a:rPr>
              <a:t>"sex"</a:t>
            </a:r>
            <a:r>
              <a:rPr lang="en-US" sz="2400">
                <a:latin typeface="Consolas"/>
                <a:ea typeface="Consolas"/>
                <a:cs typeface="Consolas"/>
              </a:rPr>
              <a:t>),</a:t>
            </a:r>
            <a:endParaRPr/>
          </a:p>
          <a:p>
            <a:pPr>
              <a:defRPr/>
            </a:pPr>
            <a:r>
              <a:rPr lang="en-US" sz="240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				</a:t>
            </a:r>
            <a:r>
              <a:rPr lang="en-US" sz="240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names_to</a:t>
            </a:r>
            <a:r>
              <a:rPr lang="en-US" sz="240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 =</a:t>
            </a:r>
            <a:r>
              <a:rPr lang="en-US" sz="2400">
                <a:solidFill>
                  <a:srgbClr val="183691"/>
                </a:solidFill>
                <a:latin typeface="Consolas"/>
                <a:ea typeface="Consolas"/>
                <a:cs typeface="Consolas"/>
              </a:rPr>
              <a:t>"variable"</a:t>
            </a:r>
            <a:r>
              <a:rPr lang="en-US" sz="2400">
                <a:latin typeface="Consolas"/>
                <a:ea typeface="Consolas"/>
                <a:cs typeface="Consolas"/>
              </a:rPr>
              <a:t>,</a:t>
            </a:r>
            <a:endParaRPr/>
          </a:p>
          <a:p>
            <a:pPr>
              <a:defRPr/>
            </a:pPr>
            <a:r>
              <a:rPr lang="en-US" sz="240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				</a:t>
            </a:r>
            <a:r>
              <a:rPr lang="en-US" sz="240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values_to</a:t>
            </a:r>
            <a:r>
              <a:rPr lang="en-US" sz="2400">
                <a:solidFill>
                  <a:srgbClr val="008080"/>
                </a:solidFill>
                <a:latin typeface="Consolas"/>
                <a:ea typeface="Consolas"/>
                <a:cs typeface="Consolas"/>
              </a:rPr>
              <a:t> =</a:t>
            </a:r>
            <a:r>
              <a:rPr lang="en-US" sz="2400">
                <a:solidFill>
                  <a:srgbClr val="333333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2400">
                <a:solidFill>
                  <a:srgbClr val="183691"/>
                </a:solidFill>
                <a:latin typeface="Consolas"/>
                <a:ea typeface="Consolas"/>
                <a:cs typeface="Consolas"/>
              </a:rPr>
              <a:t>"value"</a:t>
            </a:r>
            <a:r>
              <a:rPr lang="en-US" sz="2400">
                <a:latin typeface="Consolas"/>
                <a:ea typeface="Consolas"/>
                <a:cs typeface="Consolas"/>
              </a:rPr>
              <a:t>)</a:t>
            </a:r>
            <a:endParaRPr lang="en-US" sz="2400"/>
          </a:p>
          <a:p>
            <a:pPr>
              <a:defRPr/>
            </a:pPr>
            <a:endParaRPr 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ONLYOFFICE/9.1.0.173</Application>
  <PresentationFormat>On-screen Show (4:3)</PresentationFormat>
  <Paragraphs>0</Paragraphs>
  <Slides>44</Slides>
  <Notes>44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/>
  <cp:revision>62</cp:revision>
  <dcterms:created xsi:type="dcterms:W3CDTF">2013-01-27T09:14:16Z</dcterms:created>
  <dcterms:modified xsi:type="dcterms:W3CDTF">2025-10-25T13:58:38Z</dcterms:modified>
  <cp:category/>
</cp:coreProperties>
</file>